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09" r:id="rId2"/>
    <p:sldId id="310" r:id="rId3"/>
    <p:sldId id="302" r:id="rId4"/>
    <p:sldId id="303" r:id="rId5"/>
    <p:sldId id="304" r:id="rId6"/>
    <p:sldId id="311" r:id="rId7"/>
    <p:sldId id="261" r:id="rId8"/>
    <p:sldId id="308" r:id="rId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166" autoAdjust="0"/>
    <p:restoredTop sz="94660"/>
  </p:normalViewPr>
  <p:slideViewPr>
    <p:cSldViewPr snapToObjects="1">
      <p:cViewPr varScale="1">
        <p:scale>
          <a:sx n="105" d="100"/>
          <a:sy n="105" d="100"/>
        </p:scale>
        <p:origin x="-76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B0F1D-A9E6-AA4B-9B4D-CC814FF87BC1}" type="datetimeFigureOut">
              <a:rPr lang="it-IT" smtClean="0"/>
              <a:pPr/>
              <a:t>02/05/13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53848-D0C9-4945-A89E-25F4F27E001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92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7ED9-5318-8D4B-8F64-1AA146616EFA}" type="datetimeFigureOut">
              <a:rPr lang="it-IT" smtClean="0"/>
              <a:pPr/>
              <a:t>02/05/13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8107-AA1F-E646-884F-D44A0E9661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7ED9-5318-8D4B-8F64-1AA146616EFA}" type="datetimeFigureOut">
              <a:rPr lang="it-IT" smtClean="0"/>
              <a:pPr/>
              <a:t>02/05/13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8107-AA1F-E646-884F-D44A0E9661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7ED9-5318-8D4B-8F64-1AA146616EFA}" type="datetimeFigureOut">
              <a:rPr lang="it-IT" smtClean="0"/>
              <a:pPr/>
              <a:t>02/05/13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8107-AA1F-E646-884F-D44A0E9661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7ACEF-1602-6C4B-87EF-2FB2458ABC38}" type="datetime1">
              <a:rPr lang="it-IT" smtClean="0"/>
              <a:pPr>
                <a:defRPr/>
              </a:pPr>
              <a:t>02/05/13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Marco Galleri aprile 2012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25467-7412-0741-87D0-6E25144D5BC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7ED9-5318-8D4B-8F64-1AA146616EFA}" type="datetimeFigureOut">
              <a:rPr lang="it-IT" smtClean="0"/>
              <a:pPr/>
              <a:t>02/05/13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8107-AA1F-E646-884F-D44A0E9661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7ED9-5318-8D4B-8F64-1AA146616EFA}" type="datetimeFigureOut">
              <a:rPr lang="it-IT" smtClean="0"/>
              <a:pPr/>
              <a:t>02/05/13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8107-AA1F-E646-884F-D44A0E9661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7ED9-5318-8D4B-8F64-1AA146616EFA}" type="datetimeFigureOut">
              <a:rPr lang="it-IT" smtClean="0"/>
              <a:pPr/>
              <a:t>02/05/13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8107-AA1F-E646-884F-D44A0E9661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7ED9-5318-8D4B-8F64-1AA146616EFA}" type="datetimeFigureOut">
              <a:rPr lang="it-IT" smtClean="0"/>
              <a:pPr/>
              <a:t>02/05/13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8107-AA1F-E646-884F-D44A0E9661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7ED9-5318-8D4B-8F64-1AA146616EFA}" type="datetimeFigureOut">
              <a:rPr lang="it-IT" smtClean="0"/>
              <a:pPr/>
              <a:t>02/05/13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8107-AA1F-E646-884F-D44A0E9661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7ED9-5318-8D4B-8F64-1AA146616EFA}" type="datetimeFigureOut">
              <a:rPr lang="it-IT" smtClean="0"/>
              <a:pPr/>
              <a:t>02/05/13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8107-AA1F-E646-884F-D44A0E9661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7ED9-5318-8D4B-8F64-1AA146616EFA}" type="datetimeFigureOut">
              <a:rPr lang="it-IT" smtClean="0"/>
              <a:pPr/>
              <a:t>02/05/13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8107-AA1F-E646-884F-D44A0E9661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7ED9-5318-8D4B-8F64-1AA146616EFA}" type="datetimeFigureOut">
              <a:rPr lang="it-IT" smtClean="0"/>
              <a:pPr/>
              <a:t>02/05/13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8107-AA1F-E646-884F-D44A0E9661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A7ED9-5318-8D4B-8F64-1AA146616EFA}" type="datetimeFigureOut">
              <a:rPr lang="it-IT" smtClean="0"/>
              <a:pPr/>
              <a:t>02/05/13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58107-AA1F-E646-884F-D44A0E9661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>
    <p:dissolv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rco@marcogalleri.it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rcogalleri.i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2000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COSA HO INVENTATO</a:t>
            </a:r>
            <a:endParaRPr lang="it-IT" sz="36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7800" y="762001"/>
            <a:ext cx="6858000" cy="595947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sz="3143" dirty="0" smtClean="0">
                <a:solidFill>
                  <a:srgbClr val="000000"/>
                </a:solidFill>
              </a:rPr>
              <a:t>Nella diapositiva che segue uno dei 30 modelli che ho “ideato” o migliorato fino a oggi.</a:t>
            </a:r>
          </a:p>
          <a:p>
            <a:pPr algn="just"/>
            <a:endParaRPr lang="it-IT" sz="3143" dirty="0" smtClean="0">
              <a:solidFill>
                <a:srgbClr val="FF0000"/>
              </a:solidFill>
            </a:endParaRPr>
          </a:p>
          <a:p>
            <a:pPr algn="just"/>
            <a:r>
              <a:rPr lang="it-IT" sz="3143" dirty="0" smtClean="0">
                <a:solidFill>
                  <a:srgbClr val="FF0000"/>
                </a:solidFill>
              </a:rPr>
              <a:t>Riguardano le aree di mia competenza professionale: </a:t>
            </a:r>
            <a:r>
              <a:rPr lang="it-IT" sz="3143" b="1" dirty="0" smtClean="0">
                <a:solidFill>
                  <a:srgbClr val="FF0000"/>
                </a:solidFill>
              </a:rPr>
              <a:t>strategia, decisioni, organizzazione, gruppi di lavoro, comunicazione, marketing, vendite, innovazione.</a:t>
            </a:r>
          </a:p>
          <a:p>
            <a:pPr algn="just"/>
            <a:endParaRPr lang="it-IT" sz="3143" dirty="0" smtClean="0">
              <a:solidFill>
                <a:srgbClr val="000000"/>
              </a:solidFill>
            </a:endParaRPr>
          </a:p>
          <a:p>
            <a:pPr algn="just"/>
            <a:r>
              <a:rPr lang="it-IT" sz="3143" dirty="0" smtClean="0">
                <a:solidFill>
                  <a:srgbClr val="000000"/>
                </a:solidFill>
              </a:rPr>
              <a:t>Penso vi siano strumenti utili nella vita e nel lavoro; quelli di cui sono più scioccamente fiero sono (in ordine cronologico): il metodo di soluzione dei problemi, la formula per la determinazione delle priorità e la piramide dell’automiglioramento.</a:t>
            </a:r>
          </a:p>
          <a:p>
            <a:pPr algn="just"/>
            <a:endParaRPr lang="it-IT" sz="3143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sz="3143" dirty="0" smtClean="0">
                <a:solidFill>
                  <a:schemeClr val="accent3">
                    <a:lumMod val="50000"/>
                  </a:schemeClr>
                </a:solidFill>
              </a:rPr>
              <a:t>Confido che vi troverai qualcosa di stimolante.</a:t>
            </a:r>
          </a:p>
          <a:p>
            <a:pPr algn="just"/>
            <a:endParaRPr lang="it-IT" sz="3143" dirty="0" smtClean="0">
              <a:solidFill>
                <a:srgbClr val="000000"/>
              </a:solidFill>
            </a:endParaRPr>
          </a:p>
          <a:p>
            <a:r>
              <a:rPr lang="it-IT" sz="3143" dirty="0" smtClean="0">
                <a:solidFill>
                  <a:srgbClr val="FF0000"/>
                </a:solidFill>
              </a:rPr>
              <a:t>Per contatti: marco@marcogalleri.it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</a:rPr>
              <a:t> 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Marco Galleri aprile 2012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3A5D-7EF6-1A4B-9E5D-DD493C666749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8" name="Picture 4" descr="spirale"/>
          <p:cNvPicPr>
            <a:picLocks noChangeAspect="1" noChangeArrowheads="1"/>
          </p:cNvPicPr>
          <p:nvPr/>
        </p:nvPicPr>
        <p:blipFill>
          <a:blip r:embed="rId2">
            <a:alphaModFix amt="20000"/>
          </a:blip>
          <a:srcRect/>
          <a:stretch>
            <a:fillRect/>
          </a:stretch>
        </p:blipFill>
        <p:spPr bwMode="auto">
          <a:xfrm>
            <a:off x="1447800" y="-49349"/>
            <a:ext cx="6858000" cy="677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rgbClr val="000090"/>
                </a:solidFill>
                <a:latin typeface="Tahoma"/>
                <a:cs typeface="Tahoma"/>
              </a:rPr>
              <a:t>MARCO GALLERI strategia, organizzazione, comunicazione, marketing. www.marcogalleri.it</a:t>
            </a:r>
          </a:p>
        </p:txBody>
      </p:sp>
      <p:pic>
        <p:nvPicPr>
          <p:cNvPr id="9" name="Picture 4" descr="spir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6176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435170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685800" y="0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Cosa ho inventato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3A5D-7EF6-1A4B-9E5D-DD493C666749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Marco Galleri 26 maggio 2012</a:t>
            </a:r>
            <a:endParaRPr lang="it-IT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371600" y="4572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modelli ideati e migliorati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it-IT" sz="1400" dirty="0" smtClean="0">
                <a:solidFill>
                  <a:srgbClr val="000000"/>
                </a:solidFill>
              </a:rPr>
              <a:t>Per cronologia inversa. Aggiornamento del 1 maggio 2013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rgbClr val="000090"/>
                </a:solidFill>
                <a:latin typeface="Tahoma"/>
                <a:cs typeface="Tahoma"/>
              </a:rPr>
              <a:t>MARCO GALLERI strategia, organizzazione, comunicazione, marketing. www.marcogalleri.it</a:t>
            </a:r>
          </a:p>
        </p:txBody>
      </p:sp>
      <p:pic>
        <p:nvPicPr>
          <p:cNvPr id="15" name="Picture 4" descr="spir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6176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889502"/>
              </p:ext>
            </p:extLst>
          </p:nvPr>
        </p:nvGraphicFramePr>
        <p:xfrm>
          <a:off x="251520" y="1273640"/>
          <a:ext cx="8640959" cy="4525952"/>
        </p:xfrm>
        <a:graphic>
          <a:graphicData uri="http://schemas.openxmlformats.org/drawingml/2006/table">
            <a:tbl>
              <a:tblPr/>
              <a:tblGrid>
                <a:gridCol w="3479897"/>
                <a:gridCol w="1128615"/>
                <a:gridCol w="2092641"/>
                <a:gridCol w="364448"/>
                <a:gridCol w="787679"/>
                <a:gridCol w="787679"/>
              </a:tblGrid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0" u="none" strike="noStrike">
                          <a:effectLst/>
                          <a:latin typeface="Tahoma"/>
                        </a:rPr>
                        <a:t>titolo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0" u="none" strike="noStrike">
                          <a:effectLst/>
                          <a:latin typeface="Tahoma"/>
                        </a:rPr>
                        <a:t>migliorato da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0" u="none" strike="noStrike">
                          <a:effectLst/>
                          <a:latin typeface="Tahoma"/>
                        </a:rPr>
                        <a:t>pubblicato su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>
                          <a:effectLst/>
                          <a:latin typeface="Tahoma"/>
                        </a:rPr>
                        <a:t>data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0" u="none" strike="noStrike">
                          <a:effectLst/>
                          <a:latin typeface="Tahoma"/>
                        </a:rPr>
                        <a:t>area 1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0" u="none" strike="noStrike">
                          <a:effectLst/>
                          <a:latin typeface="Tahoma"/>
                        </a:rPr>
                        <a:t>area 2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LE CINQUE FASI DEL MERCATO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Morace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inedito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2013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strategia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marketing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SPIRALE DELL'IMMAGINE AZIENDALE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Von Mitschke-Collande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inedito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2013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marketing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strategia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 PIRAMIDE DELL’AUTOMIGLIORAMENTO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DD0806"/>
                          </a:solidFill>
                          <a:effectLst/>
                          <a:latin typeface="Tahoma"/>
                        </a:rPr>
                        <a:t>ideato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sng" strike="noStrike">
                          <a:solidFill>
                            <a:srgbClr val="0000D4"/>
                          </a:solidFill>
                          <a:effectLst/>
                          <a:latin typeface="Tahoma"/>
                        </a:rPr>
                        <a:t>marcogalleri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2012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strategia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leadership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DAI VALORI ALLA PRASSI PER VIA DELL’UTOPIA/ECCELLENZA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DD0806"/>
                          </a:solidFill>
                          <a:effectLst/>
                          <a:latin typeface="Tahoma"/>
                        </a:rPr>
                        <a:t>ideato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6411"/>
                          </a:solidFill>
                          <a:effectLst/>
                          <a:latin typeface="Tahoma"/>
                        </a:rPr>
                        <a:t>inedito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2012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strategia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decisioni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 PIRAMIDE DELL’INNOVAZIONE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DD0806"/>
                          </a:solidFill>
                          <a:effectLst/>
                          <a:latin typeface="Tahoma"/>
                        </a:rPr>
                        <a:t>ideato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sng" strike="noStrike">
                          <a:solidFill>
                            <a:srgbClr val="0000D4"/>
                          </a:solidFill>
                          <a:effectLst/>
                          <a:latin typeface="Tahoma"/>
                        </a:rPr>
                        <a:t>marcogalleri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2012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strategia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decisioni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AFFRONTARE LE DIFFICOLTA' DEL CAMBIAMENTO ORGANIZZATIVO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Kubler, Ross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sng" strike="noStrike">
                          <a:solidFill>
                            <a:srgbClr val="0000D4"/>
                          </a:solidFill>
                          <a:effectLst/>
                          <a:latin typeface="Tahoma"/>
                        </a:rPr>
                        <a:t>marcogalleri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2012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organizzazione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gestione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PROCEDURA PER GUADAGNARE TEMPO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Allen, Galleri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sng" strike="noStrike">
                          <a:solidFill>
                            <a:srgbClr val="0000D4"/>
                          </a:solidFill>
                          <a:effectLst/>
                          <a:latin typeface="Tahoma"/>
                        </a:rPr>
                        <a:t>marcogalleri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2012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organizzazione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gestione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APPRENDIMENTO APPROFONDITO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diversi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inedito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2012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comunicazione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didattica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L’IDENTITA’ D’IMPRESA 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Melewar e Storrie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sng" strike="noStrike">
                          <a:solidFill>
                            <a:srgbClr val="0000D4"/>
                          </a:solidFill>
                          <a:effectLst/>
                          <a:latin typeface="Tahoma"/>
                        </a:rPr>
                        <a:t>marcogalleri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2011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strategia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organizzazione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ATTEGGIAMENTI NELLE RELAZIONI UMANE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DD0806"/>
                          </a:solidFill>
                          <a:effectLst/>
                          <a:latin typeface="Tahoma"/>
                        </a:rPr>
                        <a:t>ideato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6411"/>
                          </a:solidFill>
                          <a:effectLst/>
                          <a:latin typeface="Tahoma"/>
                        </a:rPr>
                        <a:t>inedito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2011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organizzazione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gestione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TIPI DI CLIENTI E TECNICHE DI VENDITA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Blake e Mouton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6411"/>
                          </a:solidFill>
                          <a:effectLst/>
                          <a:latin typeface="Tahoma"/>
                        </a:rPr>
                        <a:t>inedito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2011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marketing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negoziazione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CONFRONTO TRA I MODELLI CIPPOLA, TURNER E GALLERI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Cipolla, Turner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6411"/>
                          </a:solidFill>
                          <a:effectLst/>
                          <a:latin typeface="Tahoma"/>
                        </a:rPr>
                        <a:t>inedito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2010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strategia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controllo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VANTAGGI COMPARATI DELLE OPZIONI STRATEGICHE CLASSICHE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diversi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6411"/>
                          </a:solidFill>
                          <a:effectLst/>
                          <a:latin typeface="Tahoma"/>
                        </a:rPr>
                        <a:t>inedito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2009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strategia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decisioni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SICUREZZA VERSUS ACCRESCIMENTO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Maslow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6411"/>
                          </a:solidFill>
                          <a:effectLst/>
                          <a:latin typeface="Tahoma"/>
                        </a:rPr>
                        <a:t>inedito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2009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organizzazione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gestione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GLI IMBUTI DELLA CONOSCENZA E DELLE EMOZIONI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DD0806"/>
                          </a:solidFill>
                          <a:effectLst/>
                          <a:latin typeface="Tahoma"/>
                        </a:rPr>
                        <a:t>ideato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1" u="none" strike="noStrike">
                          <a:effectLst/>
                          <a:latin typeface="Tahoma"/>
                        </a:rPr>
                        <a:t>la prima cassetta degli attrezzi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2008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strategia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decisioni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VINCOLI CHE INFLUENZANO IL PROCESSO RAZIONALE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diversi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1" u="none" strike="noStrike">
                          <a:effectLst/>
                          <a:latin typeface="Tahoma"/>
                        </a:rPr>
                        <a:t>la prima cassetta degli attrezzi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2008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strategia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decisioni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LO SPIEDO DEL DECISORE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DD0806"/>
                          </a:solidFill>
                          <a:effectLst/>
                          <a:latin typeface="Tahoma"/>
                        </a:rPr>
                        <a:t>ideato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1" u="none" strike="noStrike">
                          <a:effectLst/>
                          <a:latin typeface="Tahoma"/>
                        </a:rPr>
                        <a:t>la prima cassetta degli attrezzi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2008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strategia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decisioni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PROCEDURA PER CREARE UN GRUPPO DI LAVORO SULL’INNOVAZIONE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DD0806"/>
                          </a:solidFill>
                          <a:effectLst/>
                          <a:latin typeface="Tahoma"/>
                        </a:rPr>
                        <a:t>ideato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1" u="none" strike="noStrike">
                          <a:effectLst/>
                          <a:latin typeface="Tahoma"/>
                        </a:rPr>
                        <a:t>la prima cassetta degli attrezzi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2008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strategia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organizzazione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QUATTRO MODELLI GESTIONALI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diversi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1" u="none" strike="noStrike">
                          <a:effectLst/>
                          <a:latin typeface="Tahoma"/>
                        </a:rPr>
                        <a:t>la prima cassetta degli attrezzi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2008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organizzazione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gestione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INTERVISTE SELETTIVA ED ANALITICA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DD0806"/>
                          </a:solidFill>
                          <a:effectLst/>
                          <a:latin typeface="Tahoma"/>
                        </a:rPr>
                        <a:t>ideato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1" u="none" strike="noStrike">
                          <a:effectLst/>
                          <a:latin typeface="Tahoma"/>
                        </a:rPr>
                        <a:t>come selezionare un venditore di successo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2007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organizzazione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gestione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TEST DI VALUTAZIONE DEL PERSONALE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diversi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1" u="none" strike="noStrike">
                          <a:effectLst/>
                          <a:latin typeface="Tahoma"/>
                        </a:rPr>
                        <a:t>come selezionare un venditore di successo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2007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organizzazione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gestione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CORNICI TEMPORALI DI PROBLEMA, PREVISIONE E DECISIONE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Fontana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1" u="none" strike="noStrike">
                          <a:effectLst/>
                          <a:latin typeface="Tahoma"/>
                        </a:rPr>
                        <a:t>il tempo per le decisioni importanti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2006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organizzazione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gestione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DUE FORMULE PER LA DETERMINAZIONE DELLE PRIORITA’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DD0806"/>
                          </a:solidFill>
                          <a:effectLst/>
                          <a:latin typeface="Tahoma"/>
                        </a:rPr>
                        <a:t>ideato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1" u="none" strike="noStrike">
                          <a:effectLst/>
                          <a:latin typeface="Tahoma"/>
                        </a:rPr>
                        <a:t>il tempo per le decisioni importanti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2006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organizzazione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decisioni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STRATEGIA VERSUS ETICA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diversi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1" u="none" strike="noStrike">
                          <a:effectLst/>
                          <a:latin typeface="Tahoma"/>
                        </a:rPr>
                        <a:t>tecniche per le decisioni importanti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2005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strategia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decisioni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METODO DI SOLUZIONE DEI PROBLEMI COMPLESSI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diversi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1" u="none" strike="noStrike">
                          <a:effectLst/>
                          <a:latin typeface="Tahoma"/>
                        </a:rPr>
                        <a:t>tecniche per le decisioni importanti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2005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strategia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decisioni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DOCIMOLOGIA DI VALUTAZIONE DELLA SODDISFAZIONE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DD0806"/>
                          </a:solidFill>
                          <a:effectLst/>
                          <a:latin typeface="Tahoma"/>
                        </a:rPr>
                        <a:t>ideato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1" u="none" strike="noStrike">
                          <a:effectLst/>
                          <a:latin typeface="Tahoma"/>
                        </a:rPr>
                        <a:t>tecniche per le decisioni importanti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2005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organizzazione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controllo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 REGOLA AUREA DELLA PIANIFICAZIONE 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diversi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1" u="none" strike="noStrike">
                          <a:effectLst/>
                          <a:latin typeface="Tahoma"/>
                        </a:rPr>
                        <a:t>tecniche per le decisioni importanti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2005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organizzazione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gestione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ANALISI DELLA CONCORRENZA PER OCCUPATI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DD0806"/>
                          </a:solidFill>
                          <a:effectLst/>
                          <a:latin typeface="Tahoma"/>
                        </a:rPr>
                        <a:t>ideato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1" u="none" strike="noStrike">
                          <a:effectLst/>
                          <a:latin typeface="Tahoma"/>
                        </a:rPr>
                        <a:t>tecniche per le decisioni importanti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2005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marketing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gestione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MODULISTICA PER RICERCHE DI MERCATO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diversi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1" u="none" strike="noStrike">
                          <a:effectLst/>
                          <a:latin typeface="Tahoma"/>
                        </a:rPr>
                        <a:t>tecniche per le decisioni importanti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2005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marketing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gestione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IL CUBO DELLA QUALITA’ ORGANIZZATIVA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DD0806"/>
                          </a:solidFill>
                          <a:effectLst/>
                          <a:latin typeface="Tahoma"/>
                        </a:rPr>
                        <a:t>ideato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6411"/>
                          </a:solidFill>
                          <a:effectLst/>
                          <a:latin typeface="Tahoma"/>
                        </a:rPr>
                        <a:t>inedito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2003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organizzazione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strategia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MODELLO STILI GESTIONE TRATTATIVE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Wiley,Thomas,Morgan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6411"/>
                          </a:solidFill>
                          <a:effectLst/>
                          <a:latin typeface="Tahoma"/>
                        </a:rPr>
                        <a:t>inedito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2003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ahoma"/>
                        </a:rPr>
                        <a:t>marketing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Tahoma"/>
                        </a:rPr>
                        <a:t>negoziazione</a:t>
                      </a:r>
                    </a:p>
                  </a:txBody>
                  <a:tcPr marL="10880" marR="10880" marT="108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Immagine 11" descr="images.jpe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" y="20456"/>
            <a:ext cx="9144001" cy="68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0723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Indici di gradimento e soddisfazione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92162"/>
            <a:ext cx="8229600" cy="576103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it-IT" dirty="0" smtClean="0">
                <a:solidFill>
                  <a:srgbClr val="000000"/>
                </a:solidFill>
              </a:rPr>
              <a:t>Valutare il gradimento dei miei corsi mi ha portato ad adottare una semplice scala da cui ho tratto uno schema </a:t>
            </a:r>
            <a:r>
              <a:rPr lang="it-IT" dirty="0" smtClean="0"/>
              <a:t>che è stato utilmente esteso alla analisi degli esiti delle </a:t>
            </a:r>
            <a:r>
              <a:rPr lang="it-IT" b="1" dirty="0" smtClean="0"/>
              <a:t>ricerche di mercato per le PMI</a:t>
            </a:r>
            <a:r>
              <a:rPr lang="it-IT" dirty="0" smtClean="0"/>
              <a:t>.</a:t>
            </a:r>
          </a:p>
          <a:p>
            <a:pPr algn="ctr">
              <a:buNone/>
            </a:pPr>
            <a:r>
              <a:rPr lang="it-IT" dirty="0" smtClean="0"/>
              <a:t> </a:t>
            </a:r>
          </a:p>
          <a:p>
            <a:pPr marL="381000" indent="-381000" algn="just">
              <a:lnSpc>
                <a:spcPct val="80000"/>
              </a:lnSpc>
            </a:pPr>
            <a:r>
              <a:rPr lang="it-IT" dirty="0" smtClean="0">
                <a:solidFill>
                  <a:srgbClr val="FF0000"/>
                </a:solidFill>
              </a:rPr>
              <a:t>Considera pari a </a:t>
            </a:r>
            <a:r>
              <a:rPr lang="it-IT" dirty="0" err="1" smtClean="0">
                <a:solidFill>
                  <a:srgbClr val="FF0000"/>
                </a:solidFill>
              </a:rPr>
              <a:t>0</a:t>
            </a:r>
            <a:r>
              <a:rPr lang="it-IT" dirty="0" smtClean="0">
                <a:solidFill>
                  <a:srgbClr val="FF0000"/>
                </a:solidFill>
              </a:rPr>
              <a:t> una valutazione (o giudizio o preferenza) media, perché questa non riconosce alcun valore competitivo alla prestazione (del prodotto o del servizio). </a:t>
            </a:r>
          </a:p>
          <a:p>
            <a:pPr marL="381000" indent="-381000" algn="just">
              <a:lnSpc>
                <a:spcPct val="80000"/>
              </a:lnSpc>
            </a:pPr>
            <a:r>
              <a:rPr lang="it-IT" dirty="0" smtClean="0"/>
              <a:t>E’ basato sui punteggi della tabella che segue:</a:t>
            </a:r>
            <a:endParaRPr lang="it-IT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it-IT" dirty="0" smtClean="0">
                <a:solidFill>
                  <a:srgbClr val="FF0000"/>
                </a:solidFill>
              </a:rPr>
              <a:t>Nelle due diapositive seguenti la semplice formula della soddisfazione e il modello grafico. La descrizione completa è su </a:t>
            </a:r>
            <a:r>
              <a:rPr lang="it-IT" i="1" dirty="0" smtClean="0">
                <a:solidFill>
                  <a:srgbClr val="FF0000"/>
                </a:solidFill>
              </a:rPr>
              <a:t>Tecniche per le decisioni importanti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FrancoAngeli</a:t>
            </a:r>
            <a:r>
              <a:rPr lang="it-IT" dirty="0" smtClean="0">
                <a:solidFill>
                  <a:srgbClr val="FF0000"/>
                </a:solidFill>
              </a:rPr>
              <a:t>, 2005.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4" name="Group 4"/>
          <p:cNvGraphicFramePr>
            <a:graphicFrameLocks/>
          </p:cNvGraphicFramePr>
          <p:nvPr/>
        </p:nvGraphicFramePr>
        <p:xfrm>
          <a:off x="457200" y="3962400"/>
          <a:ext cx="8497887" cy="720726"/>
        </p:xfrm>
        <a:graphic>
          <a:graphicData uri="http://schemas.openxmlformats.org/drawingml/2006/table">
            <a:tbl>
              <a:tblPr/>
              <a:tblGrid>
                <a:gridCol w="3244850"/>
                <a:gridCol w="1081087"/>
                <a:gridCol w="927100"/>
                <a:gridCol w="1081088"/>
                <a:gridCol w="1082675"/>
                <a:gridCol w="1081087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Valutazione dell’intervistato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pessima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scarsa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media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charset="0"/>
                        <a:cs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buona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ottima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Punteggio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-2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-1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0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+1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+2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3A5D-7EF6-1A4B-9E5D-DD493C666749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Marco Galleri aprile 2012</a:t>
            </a:r>
            <a:endParaRPr lang="it-IT"/>
          </a:p>
        </p:txBody>
      </p:sp>
      <p:pic>
        <p:nvPicPr>
          <p:cNvPr id="8" name="Immagine 7" descr="images-8.jpeg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sp>
        <p:nvSpPr>
          <p:cNvPr id="9" name="Cornic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87"/>
            </a:avLst>
          </a:prstGeom>
          <a:solidFill>
            <a:srgbClr val="FFFF00">
              <a:alpha val="5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Marco Galleri aprile 2012</a:t>
            </a:r>
            <a:endParaRPr lang="it-IT"/>
          </a:p>
        </p:txBody>
      </p:sp>
      <p:sp>
        <p:nvSpPr>
          <p:cNvPr id="18432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45F10A-EECA-964B-B1B5-949B8191ADF7}" type="slidenum">
              <a:rPr lang="it-IT"/>
              <a:pPr/>
              <a:t>4</a:t>
            </a:fld>
            <a:endParaRPr lang="it-IT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pPr eaLnBrk="1" hangingPunct="1"/>
            <a:r>
              <a:rPr lang="it-IT"/>
              <a:t>INDICE DI SODDISFAZIONE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it-IT"/>
              <a:t>Si usa questa semplice formula: 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it-IT"/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it-IT" i="1">
                <a:solidFill>
                  <a:srgbClr val="FF0000"/>
                </a:solidFill>
              </a:rPr>
              <a:t>la somma algebrica dei punti totali diviso per il numero totale delle valutazioni espresse per 100 =  percentuale di soddisfazione media finale.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it-IT">
              <a:solidFill>
                <a:srgbClr val="FF0000"/>
              </a:solidFill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it-IT"/>
              <a:t>Totale punti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it-IT"/>
              <a:t>------------------ X 100 = % di soddisfazione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it-IT"/>
              <a:t>n° valutazioni</a:t>
            </a:r>
          </a:p>
        </p:txBody>
      </p:sp>
      <p:pic>
        <p:nvPicPr>
          <p:cNvPr id="157700" name="Picture 4" descr="j03005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933825"/>
            <a:ext cx="714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Marco Galleri aprile 2012</a:t>
            </a:r>
            <a:endParaRPr lang="it-IT"/>
          </a:p>
        </p:txBody>
      </p:sp>
      <p:sp>
        <p:nvSpPr>
          <p:cNvPr id="2662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16BBDF-0313-EE4A-B176-524E9ABC603B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893175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000" b="1"/>
              <a:t>SISTEMA DOCIMOLOGICO EMPIRICO</a:t>
            </a:r>
            <a:br>
              <a:rPr lang="it-IT" sz="2000" b="1"/>
            </a:br>
            <a:r>
              <a:rPr lang="it-IT" sz="2000" b="1"/>
              <a:t> </a:t>
            </a:r>
            <a:r>
              <a:rPr lang="it-IT" sz="2000"/>
              <a:t>soddisfazione dei partecipanti ai corsi per imprenditori</a:t>
            </a:r>
            <a:endParaRPr lang="it-IT" sz="1400"/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ph idx="1"/>
          </p:nvPr>
        </p:nvGraphicFramePr>
        <p:xfrm>
          <a:off x="468313" y="1052513"/>
          <a:ext cx="8208962" cy="4498976"/>
        </p:xfrm>
        <a:graphic>
          <a:graphicData uri="http://schemas.openxmlformats.org/drawingml/2006/table">
            <a:tbl>
              <a:tblPr/>
              <a:tblGrid>
                <a:gridCol w="684212"/>
                <a:gridCol w="684213"/>
                <a:gridCol w="684212"/>
                <a:gridCol w="684213"/>
                <a:gridCol w="684212"/>
                <a:gridCol w="684213"/>
                <a:gridCol w="682625"/>
                <a:gridCol w="684212"/>
                <a:gridCol w="684213"/>
                <a:gridCol w="684212"/>
                <a:gridCol w="684213"/>
                <a:gridCol w="684212"/>
              </a:tblGrid>
              <a:tr h="2249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9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60" name="Line 44"/>
          <p:cNvSpPr>
            <a:spLocks noChangeShapeType="1"/>
          </p:cNvSpPr>
          <p:nvPr/>
        </p:nvSpPr>
        <p:spPr bwMode="auto">
          <a:xfrm flipV="1">
            <a:off x="468313" y="1052513"/>
            <a:ext cx="8280400" cy="4391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539750" y="4437063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rgbClr val="FF0000"/>
                </a:solidFill>
              </a:rPr>
              <a:t>DELUSIONE</a:t>
            </a: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2484438" y="3644900"/>
            <a:ext cx="1944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rgbClr val="FF33CC"/>
                </a:solidFill>
              </a:rPr>
              <a:t>INSODDISFAZIONE</a:t>
            </a:r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4356100" y="2492375"/>
            <a:ext cx="237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rgbClr val="009900"/>
                </a:solidFill>
              </a:rPr>
              <a:t>SODDISFAZIONE</a:t>
            </a: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6443663" y="1125538"/>
            <a:ext cx="1728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rgbClr val="FF9900"/>
                </a:solidFill>
              </a:rPr>
              <a:t>ENTUSIASMO</a:t>
            </a:r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8747125" y="2205038"/>
            <a:ext cx="396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ALTO GRADIMENTO</a:t>
            </a:r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0" y="5661025"/>
            <a:ext cx="1258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/>
              <a:t>Pessimo (-2)</a:t>
            </a:r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1908175" y="566102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/>
              <a:t>Scarso (-1)</a:t>
            </a:r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3924300" y="566102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/>
              <a:t>Medio (0)</a:t>
            </a:r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6084888" y="566102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/>
              <a:t>Buono (+1)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7956550" y="5661025"/>
            <a:ext cx="1187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/>
              <a:t>Ottimo (+2)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572000" y="2133600"/>
            <a:ext cx="719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rgbClr val="009900"/>
                </a:solidFill>
              </a:rPr>
              <a:t>bassa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5867400" y="2133600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rgbClr val="009900"/>
                </a:solidFill>
              </a:rPr>
              <a:t>alta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5219700" y="2924175"/>
            <a:ext cx="719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rgbClr val="009900"/>
                </a:solidFill>
              </a:rPr>
              <a:t>media</a:t>
            </a:r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611188" y="5949950"/>
            <a:ext cx="7885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chemeClr val="accent2"/>
                </a:solidFill>
              </a:rPr>
              <a:t>VALUTAZIONE MEDIA DEI PARTECIPANTI</a:t>
            </a:r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4427538" y="32845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rgbClr val="009900"/>
                </a:solidFill>
              </a:rPr>
              <a:t>0%</a:t>
            </a:r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6443663" y="3284538"/>
            <a:ext cx="649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rgbClr val="009900"/>
                </a:solidFill>
              </a:rPr>
              <a:t>100%</a:t>
            </a:r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4932363" y="3284538"/>
            <a:ext cx="649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rgbClr val="009900"/>
                </a:solidFill>
              </a:rPr>
              <a:t>33%</a:t>
            </a:r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5651500" y="3284538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rgbClr val="009900"/>
                </a:solidFill>
              </a:rPr>
              <a:t>66%</a:t>
            </a:r>
          </a:p>
        </p:txBody>
      </p:sp>
      <p:sp>
        <p:nvSpPr>
          <p:cNvPr id="9279" name="Rectangle 63"/>
          <p:cNvSpPr>
            <a:spLocks noChangeArrowheads="1"/>
          </p:cNvSpPr>
          <p:nvPr/>
        </p:nvSpPr>
        <p:spPr bwMode="auto">
          <a:xfrm>
            <a:off x="4572000" y="2133600"/>
            <a:ext cx="2087563" cy="1150938"/>
          </a:xfrm>
          <a:prstGeom prst="rect">
            <a:avLst/>
          </a:prstGeom>
          <a:noFill/>
          <a:ln w="50800">
            <a:solidFill>
              <a:srgbClr val="009900"/>
            </a:solidFill>
            <a:prstDash val="lgDashDot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2484438" y="3357563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>
                <a:solidFill>
                  <a:srgbClr val="FF33CC"/>
                </a:solidFill>
              </a:rPr>
              <a:t>alta</a:t>
            </a:r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3203575" y="4076700"/>
            <a:ext cx="719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>
                <a:solidFill>
                  <a:srgbClr val="FF33CC"/>
                </a:solidFill>
              </a:rPr>
              <a:t>media</a:t>
            </a:r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3779838" y="3357563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>
                <a:solidFill>
                  <a:srgbClr val="FF33CC"/>
                </a:solidFill>
              </a:rPr>
              <a:t>bassa</a:t>
            </a:r>
          </a:p>
        </p:txBody>
      </p:sp>
      <p:sp>
        <p:nvSpPr>
          <p:cNvPr id="9283" name="Rectangle 67"/>
          <p:cNvSpPr>
            <a:spLocks noChangeArrowheads="1"/>
          </p:cNvSpPr>
          <p:nvPr/>
        </p:nvSpPr>
        <p:spPr bwMode="auto">
          <a:xfrm>
            <a:off x="2484438" y="3284538"/>
            <a:ext cx="2089150" cy="1152525"/>
          </a:xfrm>
          <a:prstGeom prst="rect">
            <a:avLst/>
          </a:prstGeom>
          <a:noFill/>
          <a:ln w="50800">
            <a:solidFill>
              <a:srgbClr val="FF33CC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84" name="Oval 68"/>
          <p:cNvSpPr>
            <a:spLocks noChangeArrowheads="1"/>
          </p:cNvSpPr>
          <p:nvPr/>
        </p:nvSpPr>
        <p:spPr bwMode="auto">
          <a:xfrm>
            <a:off x="395288" y="544512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85" name="Oval 69"/>
          <p:cNvSpPr>
            <a:spLocks noChangeArrowheads="1"/>
          </p:cNvSpPr>
          <p:nvPr/>
        </p:nvSpPr>
        <p:spPr bwMode="auto">
          <a:xfrm>
            <a:off x="6516688" y="213360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86" name="Oval 70"/>
          <p:cNvSpPr>
            <a:spLocks noChangeArrowheads="1"/>
          </p:cNvSpPr>
          <p:nvPr/>
        </p:nvSpPr>
        <p:spPr bwMode="auto">
          <a:xfrm>
            <a:off x="4500563" y="314166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87" name="Oval 71"/>
          <p:cNvSpPr>
            <a:spLocks noChangeArrowheads="1"/>
          </p:cNvSpPr>
          <p:nvPr/>
        </p:nvSpPr>
        <p:spPr bwMode="auto">
          <a:xfrm>
            <a:off x="4500563" y="98107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88" name="Oval 72"/>
          <p:cNvSpPr>
            <a:spLocks noChangeArrowheads="1"/>
          </p:cNvSpPr>
          <p:nvPr/>
        </p:nvSpPr>
        <p:spPr bwMode="auto">
          <a:xfrm>
            <a:off x="8604250" y="98107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89" name="Oval 73"/>
          <p:cNvSpPr>
            <a:spLocks noChangeArrowheads="1"/>
          </p:cNvSpPr>
          <p:nvPr/>
        </p:nvSpPr>
        <p:spPr bwMode="auto">
          <a:xfrm>
            <a:off x="2484438" y="544512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90" name="Oval 74"/>
          <p:cNvSpPr>
            <a:spLocks noChangeArrowheads="1"/>
          </p:cNvSpPr>
          <p:nvPr/>
        </p:nvSpPr>
        <p:spPr bwMode="auto">
          <a:xfrm>
            <a:off x="4500563" y="544512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91" name="Oval 75"/>
          <p:cNvSpPr>
            <a:spLocks noChangeArrowheads="1"/>
          </p:cNvSpPr>
          <p:nvPr/>
        </p:nvSpPr>
        <p:spPr bwMode="auto">
          <a:xfrm>
            <a:off x="6588125" y="54451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92" name="Oval 76"/>
          <p:cNvSpPr>
            <a:spLocks noChangeArrowheads="1"/>
          </p:cNvSpPr>
          <p:nvPr/>
        </p:nvSpPr>
        <p:spPr bwMode="auto">
          <a:xfrm>
            <a:off x="8604250" y="54451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93" name="Oval 77"/>
          <p:cNvSpPr>
            <a:spLocks noChangeArrowheads="1"/>
          </p:cNvSpPr>
          <p:nvPr/>
        </p:nvSpPr>
        <p:spPr bwMode="auto">
          <a:xfrm>
            <a:off x="2411413" y="429260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94" name="Line 78"/>
          <p:cNvSpPr>
            <a:spLocks noChangeShapeType="1"/>
          </p:cNvSpPr>
          <p:nvPr/>
        </p:nvSpPr>
        <p:spPr bwMode="auto">
          <a:xfrm flipV="1">
            <a:off x="8964613" y="1268413"/>
            <a:ext cx="0" cy="11525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95" name="Text Box 79"/>
          <p:cNvSpPr txBox="1">
            <a:spLocks noChangeArrowheads="1"/>
          </p:cNvSpPr>
          <p:nvPr/>
        </p:nvSpPr>
        <p:spPr bwMode="auto">
          <a:xfrm>
            <a:off x="0" y="1844675"/>
            <a:ext cx="396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BASSO GRADIMENTO</a:t>
            </a:r>
          </a:p>
        </p:txBody>
      </p:sp>
      <p:sp>
        <p:nvSpPr>
          <p:cNvPr id="9296" name="Line 80"/>
          <p:cNvSpPr>
            <a:spLocks noChangeShapeType="1"/>
          </p:cNvSpPr>
          <p:nvPr/>
        </p:nvSpPr>
        <p:spPr bwMode="auto">
          <a:xfrm>
            <a:off x="250825" y="4292600"/>
            <a:ext cx="0" cy="12239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98" name="Rectangle 82"/>
          <p:cNvSpPr>
            <a:spLocks noChangeArrowheads="1"/>
          </p:cNvSpPr>
          <p:nvPr/>
        </p:nvSpPr>
        <p:spPr bwMode="auto">
          <a:xfrm>
            <a:off x="5940425" y="1268413"/>
            <a:ext cx="7921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it-IT" sz="4800">
                <a:sym typeface="Wingdings" charset="2"/>
              </a:rPr>
              <a:t></a:t>
            </a:r>
          </a:p>
        </p:txBody>
      </p:sp>
      <p:sp>
        <p:nvSpPr>
          <p:cNvPr id="9299" name="Rectangle 83"/>
          <p:cNvSpPr>
            <a:spLocks noChangeArrowheads="1"/>
          </p:cNvSpPr>
          <p:nvPr/>
        </p:nvSpPr>
        <p:spPr bwMode="auto">
          <a:xfrm>
            <a:off x="2484438" y="4581525"/>
            <a:ext cx="7921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it-IT" sz="4800">
                <a:sym typeface="Wingdings" charset="2"/>
              </a:rPr>
              <a:t></a:t>
            </a:r>
          </a:p>
        </p:txBody>
      </p:sp>
      <p:sp>
        <p:nvSpPr>
          <p:cNvPr id="9300" name="Rectangle 84"/>
          <p:cNvSpPr>
            <a:spLocks noChangeArrowheads="1"/>
          </p:cNvSpPr>
          <p:nvPr/>
        </p:nvSpPr>
        <p:spPr bwMode="auto">
          <a:xfrm>
            <a:off x="4211638" y="2852738"/>
            <a:ext cx="6985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4800">
                <a:sym typeface="Wingdings" charset="2"/>
              </a:rPr>
              <a:t>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3A5D-7EF6-1A4B-9E5D-DD493C666749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Marco Galleri 26 maggio 2012</a:t>
            </a:r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rgbClr val="000090"/>
                </a:solidFill>
                <a:latin typeface="Tahoma"/>
                <a:cs typeface="Tahoma"/>
              </a:rPr>
              <a:t>MARCO GALLERI strategia, organizzazione, comunicazione, marketing. www.marcogalleri.it</a:t>
            </a:r>
          </a:p>
        </p:txBody>
      </p:sp>
      <p:pic>
        <p:nvPicPr>
          <p:cNvPr id="15" name="Picture 4" descr="spir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6176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 descr="mappa invenzioni con d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9144000" cy="558698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-7187" y="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600" b="1" dirty="0" smtClean="0">
                <a:solidFill>
                  <a:srgbClr val="000090"/>
                </a:solidFill>
                <a:latin typeface="Tahoma"/>
                <a:cs typeface="Tahoma"/>
              </a:rPr>
              <a:t>Mappa logica dei modelli che ho migliorato o ideato </a:t>
            </a:r>
            <a:endParaRPr lang="it-IT" sz="2600" b="1" dirty="0" smtClean="0">
              <a:solidFill>
                <a:srgbClr val="00009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5157685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Grazie per l’attenzione</a:t>
            </a:r>
            <a:endParaRPr lang="it-IT" sz="32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dal sito </a:t>
            </a:r>
            <a:r>
              <a:rPr lang="it-IT" dirty="0" smtClean="0">
                <a:hlinkClick r:id="rId2"/>
              </a:rPr>
              <a:t>www.marcogalleri.it</a:t>
            </a:r>
            <a:r>
              <a:rPr lang="it-IT" dirty="0" smtClean="0"/>
              <a:t> è possibile scaricare molto </a:t>
            </a:r>
            <a:r>
              <a:rPr lang="it-IT" b="1" dirty="0" smtClean="0"/>
              <a:t>altro materiale</a:t>
            </a:r>
            <a:r>
              <a:rPr lang="it-IT" dirty="0" smtClean="0"/>
              <a:t>.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A chi è interessato invio gratuitamente gli </a:t>
            </a:r>
            <a:r>
              <a:rPr lang="it-IT" b="1" dirty="0" smtClean="0"/>
              <a:t>aggiornamenti periodici</a:t>
            </a:r>
            <a:r>
              <a:rPr lang="it-IT" dirty="0" smtClean="0"/>
              <a:t>; è sufficiente inviare una mail a </a:t>
            </a:r>
            <a:r>
              <a:rPr lang="it-IT" dirty="0" smtClean="0">
                <a:hlinkClick r:id="rId3"/>
              </a:rPr>
              <a:t>marco@marcogalleri.it</a:t>
            </a: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Marco Galleri aprile 2012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3A5D-7EF6-1A4B-9E5D-DD493C666749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7" name="Immagine 6" descr="images-1.jpeg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371600" y="171449"/>
            <a:ext cx="6477000" cy="650591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95400" y="3429000"/>
            <a:ext cx="66119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ANALISI STRATEGICHE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PIANI </a:t>
            </a:r>
            <a:r>
              <a:rPr lang="it-IT" sz="2000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D’AFFARI</a:t>
            </a:r>
            <a:r>
              <a:rPr lang="it-IT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E OPERATIVI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SOLUZIONI ORGANIZZATIVE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SELEZIONE E GESTIONE DEI COLLABORATORI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SUCCESSIONE GENERAZIONALE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RICERCHE </a:t>
            </a:r>
            <a:r>
              <a:rPr lang="it-IT" sz="2000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DI</a:t>
            </a:r>
            <a:r>
              <a:rPr lang="it-IT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MERCATO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COSTRUZIONE DELL’IMMAGINE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CORSI PER IMPRENDITORI</a:t>
            </a:r>
          </a:p>
        </p:txBody>
      </p:sp>
      <p:pic>
        <p:nvPicPr>
          <p:cNvPr id="30723" name="Picture 4" descr="spir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81000"/>
            <a:ext cx="193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3733800" y="533400"/>
            <a:ext cx="16002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it-IT" sz="1200" b="1">
                <a:solidFill>
                  <a:srgbClr val="000090"/>
                </a:solidFill>
                <a:latin typeface="Tahoma" charset="0"/>
                <a:ea typeface="Tahoma" charset="0"/>
                <a:cs typeface="Tahoma" charset="0"/>
              </a:rPr>
              <a:t>MARCO GALLERI </a:t>
            </a:r>
            <a:endParaRPr lang="it-IT" sz="1200">
              <a:solidFill>
                <a:srgbClr val="000090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sz="1400">
              <a:solidFill>
                <a:srgbClr val="000090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it-IT" sz="1200">
                <a:solidFill>
                  <a:srgbClr val="000090"/>
                </a:solidFill>
                <a:latin typeface="Tahoma" charset="0"/>
                <a:ea typeface="Tahoma" charset="0"/>
                <a:cs typeface="Tahoma" charset="0"/>
              </a:rPr>
              <a:t>strategia</a:t>
            </a:r>
          </a:p>
          <a:p>
            <a:pPr algn="ctr"/>
            <a:r>
              <a:rPr lang="it-IT" sz="1200">
                <a:solidFill>
                  <a:srgbClr val="000090"/>
                </a:solidFill>
                <a:latin typeface="Tahoma" charset="0"/>
                <a:ea typeface="Tahoma" charset="0"/>
                <a:cs typeface="Tahoma" charset="0"/>
              </a:rPr>
              <a:t>organizzazione </a:t>
            </a:r>
          </a:p>
          <a:p>
            <a:pPr algn="ctr"/>
            <a:r>
              <a:rPr lang="it-IT" sz="1200">
                <a:solidFill>
                  <a:srgbClr val="000090"/>
                </a:solidFill>
                <a:latin typeface="Tahoma" charset="0"/>
                <a:ea typeface="Tahoma" charset="0"/>
                <a:cs typeface="Tahoma" charset="0"/>
              </a:rPr>
              <a:t>comunicazione </a:t>
            </a:r>
          </a:p>
          <a:p>
            <a:pPr algn="ctr"/>
            <a:r>
              <a:rPr lang="it-IT" sz="1200">
                <a:solidFill>
                  <a:srgbClr val="000090"/>
                </a:solidFill>
                <a:latin typeface="Tahoma" charset="0"/>
                <a:ea typeface="Tahoma" charset="0"/>
                <a:cs typeface="Tahoma" charset="0"/>
              </a:rPr>
              <a:t>marketing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it-IT" sz="1200" dirty="0">
                <a:solidFill>
                  <a:srgbClr val="000090"/>
                </a:solidFill>
                <a:latin typeface="Tahoma"/>
                <a:cs typeface="Tahoma"/>
              </a:rPr>
              <a:t>I</a:t>
            </a:r>
            <a:r>
              <a:rPr lang="it-IT" sz="1200" dirty="0">
                <a:solidFill>
                  <a:srgbClr val="000090"/>
                </a:solidFill>
                <a:latin typeface="Tahoma" charset="0"/>
              </a:rPr>
              <a:t>l Poggio 58036 Sassofortino (GR) tel. &amp; fax 0564.567.118 mobile 333.2456.338 www.marcogalleri.it  marco@marcogalleri.it</a:t>
            </a:r>
            <a:endParaRPr lang="it-IT" sz="12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30726" name="Segnaposto numero diapositiva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E7EF1B-1C2A-814C-8AE7-78F879E21323}" type="slidenum">
              <a:rPr lang="it-IT" smtClean="0"/>
              <a:pPr/>
              <a:t>8</a:t>
            </a:fld>
            <a:endParaRPr lang="it-IT" smtClean="0"/>
          </a:p>
        </p:txBody>
      </p:sp>
      <p:pic>
        <p:nvPicPr>
          <p:cNvPr id="30727" name="Immagine 10" descr="sole.jpg"/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8926169"/>
      </p:ext>
    </p:extLst>
  </p:cSld>
  <p:clrMapOvr>
    <a:masterClrMapping/>
  </p:clrMapOvr>
  <p:transition xmlns:p14="http://schemas.microsoft.com/office/powerpoint/2010/main" advTm="6400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4|1.3|5.1|1.9|1.2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|3.1|5.2|0.8|1.1|1.3|1.2|1.2|1.2|1.2|1.4|1.8|1.3|1.|1.2|1.2|1.4|1.1|0.8|0.9|0.9|0.9|0.9|1.|1.|1.3|1.4|1.3|1.2|1.2|2.3|1.5|1.3|1.3|1.3|2.2|1.2|1.1|1.3|1.5|1.2|1.2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937</Words>
  <Application>Microsoft Macintosh PowerPoint</Application>
  <PresentationFormat>Presentazione su schermo (4:3)</PresentationFormat>
  <Paragraphs>299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COSA HO INVENTATO</vt:lpstr>
      <vt:lpstr>Presentazione di PowerPoint</vt:lpstr>
      <vt:lpstr>Indici di gradimento e soddisfazione</vt:lpstr>
      <vt:lpstr>INDICE DI SODDISFAZIONE</vt:lpstr>
      <vt:lpstr>SISTEMA DOCIMOLOGICO EMPIRICO  soddisfazione dei partecipanti ai corsi per imprenditori</vt:lpstr>
      <vt:lpstr>Presentazione di PowerPoint</vt:lpstr>
      <vt:lpstr>Grazie per l’attenzione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HO INVENTATO</dc:title>
  <dc:creator>noname</dc:creator>
  <cp:lastModifiedBy>noname</cp:lastModifiedBy>
  <cp:revision>38</cp:revision>
  <dcterms:created xsi:type="dcterms:W3CDTF">2012-05-29T08:43:26Z</dcterms:created>
  <dcterms:modified xsi:type="dcterms:W3CDTF">2013-05-02T09:38:44Z</dcterms:modified>
</cp:coreProperties>
</file>