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7" r:id="rId3"/>
    <p:sldId id="281" r:id="rId4"/>
    <p:sldId id="282" r:id="rId5"/>
    <p:sldId id="260" r:id="rId6"/>
    <p:sldId id="285" r:id="rId7"/>
    <p:sldId id="261" r:id="rId8"/>
    <p:sldId id="262" r:id="rId9"/>
    <p:sldId id="263" r:id="rId10"/>
    <p:sldId id="284" r:id="rId11"/>
    <p:sldId id="259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22" autoAdjust="0"/>
  </p:normalViewPr>
  <p:slideViewPr>
    <p:cSldViewPr snapToObjects="1">
      <p:cViewPr>
        <p:scale>
          <a:sx n="100" d="100"/>
          <a:sy n="100" d="100"/>
        </p:scale>
        <p:origin x="-1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EE350-DA03-AD44-9D43-09C9C7FDB9F0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BCFB-5C16-F449-A58D-6D03B12E483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2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DF0A-6C1F-1649-87E1-77AAF3219828}" type="datetimeFigureOut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B948B-2CAC-B543-9E06-AA53CA76C52F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61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334C-081D-4648-92DC-D227DC57DA4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8537-F0FD-1249-B281-4DDAACD418D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3C80-36D8-E54A-AEA6-0F00869A117D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24D8-BCE7-764F-B763-326C3A6F33E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2694-54E6-8449-B4AB-15D8235F8A5F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C77-D2AA-8B48-A61C-5E36310D7A0E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B3E8-6DE6-4B46-8F25-68EE92A55F5C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E6D0-9025-F44E-A6AE-4F28E9CB832A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B8C-BC09-9547-B8D7-8D9A1749D688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083E-A0FE-794C-B5A6-8B2EB83CFB60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0E1B-7B28-FC4F-9E1B-88E83799AFEB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C654-FD58-4140-A42E-00B599B15163}" type="datetime1">
              <a:rPr lang="it-IT" smtClean="0"/>
              <a:pPr/>
              <a:t>07/10/13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B431-9FED-AF41-8820-FEA29E7289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galleri.it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gif"/><Relationship Id="rId8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6" Type="http://schemas.openxmlformats.org/officeDocument/2006/relationships/image" Target="../media/image24.jpeg"/><Relationship Id="rId7" Type="http://schemas.openxmlformats.org/officeDocument/2006/relationships/image" Target="../media/image25.jpeg"/><Relationship Id="rId8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5" Type="http://schemas.openxmlformats.org/officeDocument/2006/relationships/image" Target="../media/image29.jpeg"/><Relationship Id="rId6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533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533400" y="478683"/>
            <a:ext cx="1930036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2695955" y="393518"/>
            <a:ext cx="3886200" cy="1905000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GALLERIA GALLERI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Periodico gratuito di aggiornamento per imprenditori e dirigenti</a:t>
            </a:r>
          </a:p>
          <a:p>
            <a:pPr algn="ctr"/>
            <a:endParaRPr lang="it-IT" sz="1200" dirty="0" smtClean="0">
              <a:solidFill>
                <a:srgbClr val="000090"/>
              </a:solidFill>
              <a:latin typeface="BlairMdITC TT-Medium"/>
              <a:cs typeface="BlairMdITC TT-Medium"/>
            </a:endParaRPr>
          </a:p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Numero Vi/2013 del 21 aprile</a:t>
            </a:r>
            <a:endParaRPr lang="it-IT" sz="1200" b="1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16" name="Cornice 15"/>
          <p:cNvSpPr/>
          <p:nvPr/>
        </p:nvSpPr>
        <p:spPr>
          <a:xfrm>
            <a:off x="533400" y="2492896"/>
            <a:ext cx="8165918" cy="3456384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Questo è il sesto numero del 2013; propone </a:t>
            </a:r>
            <a:r>
              <a:rPr lang="it-IT" sz="2400" b="1" dirty="0" smtClean="0">
                <a:solidFill>
                  <a:srgbClr val="000090"/>
                </a:solidFill>
                <a:latin typeface="Tahoma"/>
                <a:cs typeface="Tahoma"/>
              </a:rPr>
              <a:t>18 elementi (pdf) e 15 presentazioni (PowerPoint).</a:t>
            </a:r>
          </a:p>
          <a:p>
            <a:pPr algn="ctr"/>
            <a:endParaRPr lang="it-IT" sz="2400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Gli allegati sono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divisi in </a:t>
            </a:r>
            <a:r>
              <a:rPr lang="it-IT" sz="2400" b="1" dirty="0" smtClean="0">
                <a:solidFill>
                  <a:srgbClr val="FF0000"/>
                </a:solidFill>
                <a:latin typeface="Tahoma"/>
                <a:cs typeface="Tahoma"/>
              </a:rPr>
              <a:t>quattro </a:t>
            </a:r>
            <a:r>
              <a:rPr lang="it-IT" sz="2400" b="1" dirty="0">
                <a:solidFill>
                  <a:srgbClr val="FF0000"/>
                </a:solidFill>
                <a:latin typeface="Tahoma"/>
                <a:cs typeface="Tahoma"/>
              </a:rPr>
              <a:t>cartelle </a:t>
            </a:r>
            <a:r>
              <a:rPr lang="it-IT" sz="2400" dirty="0">
                <a:solidFill>
                  <a:srgbClr val="FF0000"/>
                </a:solidFill>
                <a:latin typeface="Tahoma"/>
                <a:cs typeface="Tahoma"/>
              </a:rPr>
              <a:t>tematiche</a:t>
            </a:r>
            <a:r>
              <a:rPr lang="it-IT" sz="240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</a:p>
          <a:p>
            <a:pPr algn="ctr"/>
            <a:endParaRPr lang="it-IT" sz="24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Scelga quelli 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c</a:t>
            </a:r>
            <a:r>
              <a:rPr lang="it-IT" sz="2400" b="1" dirty="0" smtClean="0">
                <a:solidFill>
                  <a:srgbClr val="4F6228"/>
                </a:solidFill>
                <a:latin typeface="Tahoma"/>
                <a:cs typeface="Tahoma"/>
              </a:rPr>
              <a:t>he la attirano di più!</a:t>
            </a:r>
            <a:r>
              <a:rPr lang="it-IT" sz="2400" b="1" dirty="0">
                <a:solidFill>
                  <a:srgbClr val="4F6228"/>
                </a:solidFill>
                <a:latin typeface="Tahoma"/>
                <a:cs typeface="Tahoma"/>
              </a:rPr>
              <a:t> </a:t>
            </a:r>
            <a:endParaRPr lang="it-IT" sz="2400" b="1" dirty="0" smtClean="0">
              <a:solidFill>
                <a:srgbClr val="4F6228"/>
              </a:solidFill>
              <a:latin typeface="Tahoma"/>
              <a:cs typeface="Tahoma"/>
            </a:endParaRP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Sul sito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  <a:hlinkClick r:id="rId3"/>
              </a:rPr>
              <a:t>www.marcogalleri.it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sono reperibili i collegamenti e gli indici degli ultimi anni. </a:t>
            </a:r>
            <a:endParaRPr lang="it-IT" sz="1600" b="1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7" name="Picture 4" descr="spirale"/>
          <p:cNvPicPr>
            <a:picLocks noChangeAspect="1" noChangeArrowheads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 bwMode="auto">
          <a:xfrm rot="16200000">
            <a:off x="67818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10-anni.jpg"/>
          <p:cNvPicPr>
            <a:picLocks noChangeAspect="1"/>
          </p:cNvPicPr>
          <p:nvPr/>
        </p:nvPicPr>
        <p:blipFill>
          <a:blip r:embed="rId4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759539"/>
            <a:ext cx="1591055" cy="1395544"/>
          </a:xfrm>
          <a:prstGeom prst="rect">
            <a:avLst/>
          </a:prstGeom>
        </p:spPr>
      </p:pic>
      <p:pic>
        <p:nvPicPr>
          <p:cNvPr id="12" name="Immagine 11" descr="Galleria d'arte 1.jpg"/>
          <p:cNvPicPr>
            <a:picLocks noChangeAspect="1"/>
          </p:cNvPicPr>
          <p:nvPr/>
        </p:nvPicPr>
        <p:blipFill>
          <a:blip r:embed="rId5" cstate="email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5954" y="362438"/>
            <a:ext cx="3886201" cy="1926371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0" y="6237312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1" name="Immagine 10" descr="sole.jpg"/>
          <p:cNvPicPr>
            <a:picLocks noChangeAspect="1"/>
          </p:cNvPicPr>
          <p:nvPr/>
        </p:nvPicPr>
        <p:blipFill>
          <a:blip r:embed="rId6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Materiali già predisposti per la prossima galleria</a:t>
            </a:r>
            <a:endParaRPr lang="it-IT" sz="14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20" name="Cornice 19"/>
          <p:cNvSpPr/>
          <p:nvPr/>
        </p:nvSpPr>
        <p:spPr>
          <a:xfrm>
            <a:off x="127303" y="1232521"/>
            <a:ext cx="4731861" cy="3083222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La cassetta degli attrezzi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Strategie in tempi di crisi</a:t>
            </a:r>
          </a:p>
          <a:p>
            <a:pPr algn="ctr"/>
            <a:endParaRPr lang="it-IT" dirty="0" smtClean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IV/2013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980" y="127361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27303" y="3436467"/>
            <a:ext cx="4570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Organizzazioni del futuro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Cento idee per diventare un vero leader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Gestire Cda e comitati di direzione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11152" y="1412776"/>
            <a:ext cx="4572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La gestione dei prezzi basati sul cliente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Tattiche competitive in negoziazione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Le migliori idee per vendere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Elogio della menzogna</a:t>
            </a: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11152" y="3485010"/>
            <a:ext cx="4661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008000"/>
                </a:solidFill>
                <a:latin typeface="Tahoma"/>
                <a:cs typeface="Tahoma"/>
              </a:rPr>
              <a:t>4. </a:t>
            </a:r>
            <a:r>
              <a:rPr lang="it-IT" dirty="0" smtClean="0">
                <a:solidFill>
                  <a:srgbClr val="008000"/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dirty="0" smtClean="0">
              <a:solidFill>
                <a:srgbClr val="008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8000"/>
                </a:solidFill>
                <a:latin typeface="Tahoma"/>
                <a:cs typeface="Tahoma"/>
              </a:rPr>
              <a:t>I quatto volti della costruzione innovativa 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dirty="0" smtClean="0">
                <a:solidFill>
                  <a:srgbClr val="008000"/>
                </a:solidFill>
                <a:latin typeface="Tahoma"/>
                <a:cs typeface="Tahoma"/>
              </a:rPr>
              <a:t>Modi, tipi e leve dell’innovazione</a:t>
            </a:r>
            <a:endParaRPr lang="it-IT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pic>
        <p:nvPicPr>
          <p:cNvPr id="8" name="Immagine 7" descr="sole.jpg"/>
          <p:cNvPicPr>
            <a:picLocks noChangeAspect="1"/>
          </p:cNvPicPr>
          <p:nvPr/>
        </p:nvPicPr>
        <p:blipFill>
          <a:blip r:embed="rId4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528" y="981087"/>
            <a:ext cx="9144000" cy="589886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</p:spTree>
    <p:extLst>
      <p:ext uri="{BB962C8B-B14F-4D97-AF65-F5344CB8AC3E}">
        <p14:creationId xmlns:p14="http://schemas.microsoft.com/office/powerpoint/2010/main" val="253530049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3429000"/>
            <a:ext cx="66119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ANALISI STRATEGICHE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PIANI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D’AFFARI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 OPERATIVI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SOLUZIONI ORGANIZZATIVE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SELEZIONE E GESTIONE DEI COLLABORATORI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SUCCESSIONE GENERAZIONALE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RICERCHE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MERCATO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COSTRUZIONE DELL’IMMAGINE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CORSI PER IMPRENDITORI</a:t>
            </a:r>
          </a:p>
        </p:txBody>
      </p:sp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95400" y="2514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0090"/>
                </a:solidFill>
                <a:latin typeface="Lucida Handwriting"/>
                <a:cs typeface="Lucida Handwriting"/>
              </a:rPr>
              <a:t>Grazie per l’attenzione</a:t>
            </a:r>
            <a:endParaRPr lang="it-IT" sz="3600" dirty="0">
              <a:solidFill>
                <a:srgbClr val="000090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SOMMARIO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3907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92200" y="127361"/>
            <a:ext cx="6934200" cy="83177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57200" y="1143000"/>
            <a:ext cx="8153400" cy="4801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Un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significativo sintomo della crescente tensione di lungo termine tra USA e Cina non preoccupa chi opera a brevissimo e nemmeno i grandi evasori e/o trafficanti. Intanto </a:t>
            </a:r>
            <a:r>
              <a:rPr lang="it-IT" dirty="0" err="1" smtClean="0">
                <a:solidFill>
                  <a:srgbClr val="FF0000"/>
                </a:solidFill>
                <a:latin typeface="Tahoma"/>
                <a:cs typeface="Tahoma"/>
              </a:rPr>
              <a:t>bitcoin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, la moneta virtuale, sta conquistandosi spazio e potrebbe riservare sorprese non troppo lontane. Confronto un discorso d’altri tempi con la riorganizzazione mafiosa in atto, entrambe esemplari.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Altri modelli di organizzazione sono più morbidi, </a:t>
            </a:r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premiano i leader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che </a:t>
            </a:r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sanno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ringraziare, ma licenziano </a:t>
            </a:r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quelli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capricciosi ed evitano le mode manageriali. Trovate anche un interessante modello </a:t>
            </a:r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di valutazione 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organizzativo e le </a:t>
            </a:r>
            <a:r>
              <a:rPr lang="it-IT" dirty="0">
                <a:solidFill>
                  <a:srgbClr val="0000FF"/>
                </a:solidFill>
                <a:latin typeface="Tahoma"/>
                <a:cs typeface="Tahoma"/>
              </a:rPr>
              <a:t>regole del </a:t>
            </a:r>
            <a:r>
              <a:rPr lang="it-IT" dirty="0" err="1" smtClean="0">
                <a:solidFill>
                  <a:srgbClr val="0000FF"/>
                </a:solidFill>
                <a:latin typeface="Tahoma"/>
                <a:cs typeface="Tahoma"/>
              </a:rPr>
              <a:t>multipensiero</a:t>
            </a:r>
            <a:r>
              <a:rPr lang="it-IT" dirty="0" smtClean="0">
                <a:solidFill>
                  <a:srgbClr val="0000FF"/>
                </a:solidFill>
                <a:latin typeface="Tahoma"/>
                <a:cs typeface="Tahoma"/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La spirale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progressiva dell’immagine aziendale è un modello compatibile (anche) con i prezzi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basati su costi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e con l’odio/amore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per la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marca. Si rammentano quattro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concetti importanti della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negoziazione e cento </a:t>
            </a:r>
            <a:r>
              <a:rPr lang="it-IT" dirty="0">
                <a:solidFill>
                  <a:srgbClr val="000090"/>
                </a:solidFill>
                <a:latin typeface="Tahoma"/>
                <a:cs typeface="Tahoma"/>
              </a:rPr>
              <a:t>idee per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vendere.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Le sette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regole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dell’innovazione, i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tre volti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di quella organizzativa, altre cinque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regole per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valutarne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il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rischio. È quasi ultimato un vetro malleabile e già si può risparmiare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energia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scricchiolando. Il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crowdsourcing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 non è per tutti, ma qualche PMI potrebbe adottarlo.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INDICE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sp>
        <p:nvSpPr>
          <p:cNvPr id="20" name="Cornice 19"/>
          <p:cNvSpPr/>
          <p:nvPr/>
        </p:nvSpPr>
        <p:spPr>
          <a:xfrm>
            <a:off x="127303" y="1070151"/>
            <a:ext cx="4731861" cy="2814129"/>
          </a:xfrm>
          <a:prstGeom prst="frame">
            <a:avLst>
              <a:gd name="adj1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DECISIONI</a:t>
            </a:r>
          </a:p>
          <a:p>
            <a:pPr algn="ctr"/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Allarme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telecom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Usa-Cina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err="1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ffshoreleaks</a:t>
            </a:r>
            <a:endParaRPr lang="it-IT" sz="16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Classifica evasori 2013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Bitcoin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: moneta virtuale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Due donne europee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Un discorso d’altri tempi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Strategia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, competizione 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innovazione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La mafia taglia le spese</a:t>
            </a:r>
            <a:endParaRPr lang="it-IT" sz="1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Strategie in tempi di crisi</a:t>
            </a: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9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0744" y="127361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27303" y="3884281"/>
            <a:ext cx="46607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FF"/>
                </a:solidFill>
                <a:latin typeface="Tahoma"/>
                <a:cs typeface="Tahoma"/>
              </a:rPr>
              <a:t>2.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ORGANIZZAZIONE</a:t>
            </a:r>
          </a:p>
          <a:p>
            <a:pPr algn="ctr"/>
            <a:endParaRPr lang="it-IT" sz="1600" dirty="0">
              <a:solidFill>
                <a:srgbClr val="0000FF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Organizzazione morbide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Fondamenti della leadership (2)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Leader capricciosi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La 5 regole del leader che ringrazia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Un modello di valutazione organizzativo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Mode manageriali?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Le regole del </a:t>
            </a:r>
            <a:r>
              <a:rPr lang="it-IT" sz="1600" dirty="0" err="1" smtClean="0">
                <a:solidFill>
                  <a:srgbClr val="0000FF"/>
                </a:solidFill>
                <a:latin typeface="Tahoma"/>
                <a:cs typeface="Tahoma"/>
              </a:rPr>
              <a:t>multipensiero</a:t>
            </a:r>
            <a:endParaRPr lang="it-IT" sz="16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11152" y="1052736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COMUNICAZIONE e MARKETING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La spirale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progressiva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Prezzi basati su costi e concorrenza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Brand: odio e amore per la marca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Approfondimenti sulla fisiognomica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4 concetti importanti della negoziazione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Cento idee per vendere</a:t>
            </a:r>
          </a:p>
          <a:p>
            <a:pPr marL="457200" indent="-457200" algn="ctr">
              <a:buFont typeface="+mj-lt"/>
              <a:buAutoNum type="alphaLcPeriod"/>
            </a:pP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Scuse solo se inutili </a:t>
            </a:r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Percezione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azione: il millantatore 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Come progettare l’insegnamento</a:t>
            </a: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00306" y="3884281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4.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CREATIVITA’ e INNOVAZIONE</a:t>
            </a:r>
          </a:p>
          <a:p>
            <a:pPr algn="ctr"/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I tre volti dell’innovazione organizzativa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Sette regole dell’innovazione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Cinque regole per valutare il rischio d’innovazione </a:t>
            </a:r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Crowdsourcing</a:t>
            </a:r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Vetro malleabile</a:t>
            </a: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Risparmiare energia scricchiolando </a:t>
            </a:r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  <a:p>
            <a:pPr marL="342900" indent="-342900" algn="ctr">
              <a:buFont typeface="+mj-lt"/>
              <a:buAutoNum type="alphaLcPeriod"/>
            </a:pP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ahoma"/>
                <a:cs typeface="Tahoma"/>
              </a:rPr>
              <a:t>Come fare innovazione nel 2013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2013761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74" y="127361"/>
            <a:ext cx="842706" cy="8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27303" y="127359"/>
            <a:ext cx="761454" cy="7620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5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5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5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14" name="Cornice 13"/>
          <p:cNvSpPr/>
          <p:nvPr/>
        </p:nvSpPr>
        <p:spPr>
          <a:xfrm>
            <a:off x="914127" y="127361"/>
            <a:ext cx="7315473" cy="787039"/>
          </a:xfrm>
          <a:prstGeom prst="frame">
            <a:avLst>
              <a:gd name="adj1" fmla="val 3611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000090"/>
                </a:solidFill>
                <a:latin typeface="BlairMdITC TT-Medium"/>
                <a:cs typeface="BlairMdITC TT-Medium"/>
              </a:rPr>
              <a:t>FONTI</a:t>
            </a:r>
            <a:endParaRPr lang="it-IT" sz="1000" dirty="0">
              <a:solidFill>
                <a:srgbClr val="000090"/>
              </a:solidFill>
              <a:latin typeface="BlairMdITC TT-Medium"/>
              <a:cs typeface="BlairMdITC TT-Medium"/>
            </a:endParaRPr>
          </a:p>
        </p:txBody>
      </p:sp>
      <p:pic>
        <p:nvPicPr>
          <p:cNvPr id="28" name="Picture 4" descr="spirale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127358"/>
            <a:ext cx="842706" cy="8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8229601" y="127361"/>
            <a:ext cx="842706" cy="831774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rgbClr val="000090"/>
                </a:solidFill>
                <a:latin typeface="Tahoma"/>
                <a:cs typeface="Tahoma"/>
              </a:rPr>
              <a:t> VI/2013</a:t>
            </a:r>
          </a:p>
        </p:txBody>
      </p:sp>
      <p:pic>
        <p:nvPicPr>
          <p:cNvPr id="11" name="Immagine 10" descr="Galleria d'arte 1.jpg"/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077416" y="127359"/>
            <a:ext cx="6934200" cy="83177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1342" y="1556792"/>
            <a:ext cx="42331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stampa</a:t>
            </a:r>
            <a:endParaRPr lang="it-IT" sz="1600" b="1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d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ell’aprile 2013</a:t>
            </a:r>
          </a:p>
          <a:p>
            <a:pPr algn="ctr"/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Ethanzucherman.com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(USA)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HBR Italia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Internazionale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Le Monde (FRA)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Scienze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Limes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Mente &amp; Cervello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Schmalenbach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Business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Review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(DEU) 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Sviluppo &amp; Organizzazione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The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Guardian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The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Scotsman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(GBR)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Time (USA)</a:t>
            </a:r>
          </a:p>
          <a:p>
            <a:pPr algn="ctr"/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067944" y="1484784"/>
            <a:ext cx="50043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1600" b="1" dirty="0" smtClean="0">
                <a:solidFill>
                  <a:srgbClr val="000090"/>
                </a:solidFill>
                <a:latin typeface="Tahoma"/>
                <a:cs typeface="Tahoma"/>
              </a:rPr>
              <a:t>libri</a:t>
            </a:r>
          </a:p>
          <a:p>
            <a:pPr algn="ctr"/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(cronologia inversa)</a:t>
            </a:r>
            <a:endParaRPr lang="it-IT" sz="16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600" b="1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Il brand;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. Gabrielli,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2012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L’analisi </a:t>
            </a:r>
            <a:r>
              <a:rPr lang="it-IT" sz="1600" i="1" dirty="0">
                <a:solidFill>
                  <a:srgbClr val="000090"/>
                </a:solidFill>
                <a:latin typeface="Tahoma"/>
                <a:cs typeface="Tahoma"/>
              </a:rPr>
              <a:t>strategica per le decisioni 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aziendali;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R.M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. Grant,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2010</a:t>
            </a:r>
          </a:p>
          <a:p>
            <a:pPr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Marketing e fiducia;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S. Castaldo, 2009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La leadership;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L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.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Baird, 2008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La negoziazione;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M.C. Aaron, 2008</a:t>
            </a:r>
          </a:p>
          <a:p>
            <a:pPr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I dieci volti dell’innovazione;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T.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Kelley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,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>
                <a:solidFill>
                  <a:srgbClr val="FF0000"/>
                </a:solidFill>
                <a:latin typeface="Tahoma"/>
                <a:cs typeface="Tahoma"/>
              </a:rPr>
              <a:t>L’innovazione che </a:t>
            </a: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funziona;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AA.VV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., 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Come </a:t>
            </a:r>
            <a:r>
              <a:rPr lang="it-IT" sz="1600" i="1" dirty="0">
                <a:solidFill>
                  <a:srgbClr val="000090"/>
                </a:solidFill>
                <a:latin typeface="Tahoma"/>
                <a:cs typeface="Tahoma"/>
              </a:rPr>
              <a:t>studiare le organizzazioni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; G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. Bonazzi,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2006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Cento idee per vendere;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K.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Langdom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2005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Giallo Mattei;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N. Perrone, 1999</a:t>
            </a:r>
          </a:p>
          <a:p>
            <a:pPr marL="285750" indent="-285750" algn="ctr">
              <a:buFont typeface="Arial"/>
              <a:buChar char="•"/>
            </a:pPr>
            <a:r>
              <a:rPr lang="it-IT" sz="1600" i="1" dirty="0" smtClean="0">
                <a:solidFill>
                  <a:srgbClr val="FF0000"/>
                </a:solidFill>
                <a:latin typeface="Tahoma"/>
                <a:cs typeface="Tahoma"/>
              </a:rPr>
              <a:t>Come progettare l’insegnamento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Mager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-Beach, ed.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it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. 1987</a:t>
            </a:r>
          </a:p>
        </p:txBody>
      </p:sp>
    </p:spTree>
    <p:extLst>
      <p:ext uri="{BB962C8B-B14F-4D97-AF65-F5344CB8AC3E}">
        <p14:creationId xmlns:p14="http://schemas.microsoft.com/office/powerpoint/2010/main" val="266353499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23528" y="812962"/>
            <a:ext cx="7704856" cy="5136318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Allarme </a:t>
            </a:r>
            <a:r>
              <a:rPr lang="it-IT" sz="2000" dirty="0" err="1" smtClean="0">
                <a:solidFill>
                  <a:srgbClr val="FF0000"/>
                </a:solidFill>
                <a:latin typeface="Tahoma"/>
                <a:cs typeface="Tahoma"/>
              </a:rPr>
              <a:t>telecom</a:t>
            </a: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 Usa-Cina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il titolo che ho dato all’originale di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del 15 aprile; per me si tratta di un importante segnale del crescere del conflitto tra superpotenze; quando gli Usa si sentono (prima vengono indotti dalla loro stampa a sentirsi) sotto attacco le azioni successive sono quasi sempre prevedibili.</a:t>
            </a:r>
          </a:p>
          <a:p>
            <a:pPr algn="just">
              <a:buFont typeface="+mj-lt"/>
              <a:buAutoNum type="alphaLcPeriod"/>
            </a:pPr>
            <a:r>
              <a:rPr lang="it-IT" sz="2000" dirty="0" err="1" smtClean="0">
                <a:solidFill>
                  <a:srgbClr val="FF0000"/>
                </a:solidFill>
                <a:latin typeface="Tahoma"/>
                <a:cs typeface="Tahoma"/>
              </a:rPr>
              <a:t>Offshoreleaks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è un file che raccoglie l’editoriale di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Le Monde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su democrazia e paradisi fiscali e una rassegna, tratta da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Internazionale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 del 12/18 aprile, sui maggiori esportatori privati di capitali.</a:t>
            </a:r>
          </a:p>
          <a:p>
            <a:pPr algn="just">
              <a:buFont typeface="+mj-lt"/>
              <a:buAutoNum type="alphaLcPeriod"/>
            </a:pP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Classifica evasori 2013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dalla stessa fonte e riporta un grafico consolatorio per gli Usa e devastante per l’Italia. Per riequilibrarlo basterebbe considerare la criminalità finanziaria effettiva, cioè legalizzata.</a:t>
            </a:r>
          </a:p>
          <a:p>
            <a:pPr algn="just">
              <a:buFont typeface="+mj-lt"/>
              <a:buAutoNum type="alphaLcPeriod"/>
            </a:pPr>
            <a:r>
              <a:rPr lang="it-IT" sz="2000" dirty="0" err="1" smtClean="0">
                <a:solidFill>
                  <a:srgbClr val="FF0000"/>
                </a:solidFill>
                <a:latin typeface="Tahoma"/>
                <a:cs typeface="Tahoma"/>
              </a:rPr>
              <a:t>Bitcoin</a:t>
            </a:r>
            <a:r>
              <a:rPr lang="it-IT" sz="2000" dirty="0" smtClean="0">
                <a:solidFill>
                  <a:srgbClr val="FF0000"/>
                </a:solidFill>
                <a:latin typeface="Tahoma"/>
                <a:cs typeface="Tahoma"/>
              </a:rPr>
              <a:t>, moneta virtuale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è tradotto da 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The </a:t>
            </a:r>
            <a:r>
              <a:rPr lang="it-IT" sz="2000" dirty="0" err="1" smtClean="0">
                <a:solidFill>
                  <a:srgbClr val="0000FF"/>
                </a:solidFill>
                <a:latin typeface="Tahoma"/>
                <a:cs typeface="Tahoma"/>
              </a:rPr>
              <a:t>Guardian</a:t>
            </a:r>
            <a:r>
              <a:rPr lang="it-IT" sz="20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cs typeface="Tahoma"/>
              </a:rPr>
              <a:t>e aggiorna un tema già anticipato due anni or sono in queste </a:t>
            </a:r>
            <a:r>
              <a:rPr lang="it-IT" sz="2000" i="1" dirty="0" smtClean="0">
                <a:solidFill>
                  <a:srgbClr val="000090"/>
                </a:solidFill>
                <a:latin typeface="Tahoma"/>
                <a:cs typeface="Tahoma"/>
              </a:rPr>
              <a:t>Gallerie.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 (A)</a:t>
            </a:r>
          </a:p>
        </p:txBody>
      </p:sp>
      <p:pic>
        <p:nvPicPr>
          <p:cNvPr id="4" name="Immagine 3" descr="0 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6753" y="1196752"/>
            <a:ext cx="768864" cy="1025809"/>
          </a:xfrm>
          <a:prstGeom prst="rect">
            <a:avLst/>
          </a:prstGeom>
        </p:spPr>
      </p:pic>
      <p:pic>
        <p:nvPicPr>
          <p:cNvPr id="5" name="Immagine 4" descr="Le_Monde_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7" y="2564904"/>
            <a:ext cx="899592" cy="200254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524" y="3501008"/>
            <a:ext cx="752845" cy="1008112"/>
          </a:xfrm>
          <a:prstGeom prst="rect">
            <a:avLst/>
          </a:prstGeom>
        </p:spPr>
      </p:pic>
      <p:pic>
        <p:nvPicPr>
          <p:cNvPr id="12" name="Immagine 11" descr="guardianKillingTruthLogo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4472" y="5013176"/>
            <a:ext cx="1029527" cy="50446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14895" y="764704"/>
            <a:ext cx="8077614" cy="5184576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eriod" startAt="5"/>
            </a:pP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Due donne europee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riporta la copertina e una foto-notizia, da </a:t>
            </a:r>
            <a:r>
              <a:rPr lang="it-IT" sz="1800" dirty="0">
                <a:solidFill>
                  <a:srgbClr val="0000FF"/>
                </a:solidFill>
                <a:latin typeface="Tahoma"/>
                <a:cs typeface="Tahoma"/>
              </a:rPr>
              <a:t>Time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del 8 aprile. Quella in copertina è la </a:t>
            </a:r>
            <a:r>
              <a:rPr lang="it-IT" sz="1800" dirty="0" err="1">
                <a:solidFill>
                  <a:srgbClr val="000090"/>
                </a:solidFill>
                <a:latin typeface="Tahoma"/>
                <a:cs typeface="Tahoma"/>
              </a:rPr>
              <a:t>Lagarde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e alla domanda “Questa donna può salvare l’Europa” la risposta informata è “assolutamente no, incarna il capitale finanziario internazionale” (oggi 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I Mercati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). L’altra donna è la </a:t>
            </a:r>
            <a:r>
              <a:rPr lang="it-IT" sz="1800" dirty="0" err="1">
                <a:solidFill>
                  <a:srgbClr val="000090"/>
                </a:solidFill>
                <a:latin typeface="Tahoma"/>
                <a:cs typeface="Tahoma"/>
              </a:rPr>
              <a:t>Merkel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: “</a:t>
            </a:r>
            <a:r>
              <a:rPr lang="it-IT" sz="1800" i="1" dirty="0">
                <a:solidFill>
                  <a:srgbClr val="000090"/>
                </a:solidFill>
                <a:latin typeface="Tahoma"/>
                <a:cs typeface="Tahoma"/>
              </a:rPr>
              <a:t>Non vogliamo che chi paga le tasse debba salvare le banche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”; affermazione che condivido con entusiasmo, peccato sia specificamente relativa alla “crisi” cipriota e non invece un principio generale. </a:t>
            </a:r>
            <a:endParaRPr lang="it-IT" sz="18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 startAt="5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Un discorso d’altri tempi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quello 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Enrico Mattei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del 4 dicembre 1961 intitolato 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Un complesso d’inferiorità nazionale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Lo dedico ai più giovani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per segnalare l’abisso strategico con la nostra attuale classe dirigente.</a:t>
            </a:r>
          </a:p>
          <a:p>
            <a:pPr algn="just">
              <a:buFont typeface="+mj-lt"/>
              <a:buAutoNum type="alphaLcPeriod" startAt="5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Strategia</a:t>
            </a:r>
            <a:r>
              <a:rPr lang="it-IT" sz="1800" dirty="0">
                <a:solidFill>
                  <a:srgbClr val="FF0000"/>
                </a:solidFill>
                <a:latin typeface="Tahoma"/>
                <a:cs typeface="Tahoma"/>
              </a:rPr>
              <a:t>, competizione e innovazione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basata sul testo di </a:t>
            </a:r>
            <a:r>
              <a:rPr lang="it-IT" sz="1800" dirty="0">
                <a:solidFill>
                  <a:srgbClr val="0000FF"/>
                </a:solidFill>
                <a:latin typeface="Tahoma"/>
                <a:cs typeface="Tahoma"/>
              </a:rPr>
              <a:t>Robert M. Grant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e integrata da miei materiali e commenti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algn="just">
              <a:buFont typeface="+mj-lt"/>
              <a:buAutoNum type="alphaLcPeriod" startAt="5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La mafia taglia le spese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la rivelazione 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The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Scotsman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della efficace riorganizzazione in atto. </a:t>
            </a:r>
            <a:endParaRPr lang="it-IT" sz="18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just">
              <a:buFont typeface="+mj-lt"/>
              <a:buAutoNum type="alphaLcPeriod" startAt="5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Strategie in tempi di crisi </a:t>
            </a:r>
            <a:r>
              <a:rPr lang="it-IT" sz="1800" b="1" dirty="0">
                <a:solidFill>
                  <a:srgbClr val="000090"/>
                </a:solidFill>
                <a:latin typeface="Tahoma"/>
                <a:cs typeface="Tahoma"/>
              </a:rPr>
              <a:t>è il Corso di Alta Formazione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in codocenza con </a:t>
            </a:r>
            <a:r>
              <a:rPr lang="it-IT" sz="1800" b="1" dirty="0" smtClean="0">
                <a:solidFill>
                  <a:srgbClr val="0000FF"/>
                </a:solidFill>
                <a:latin typeface="Tahoma"/>
                <a:cs typeface="Tahoma"/>
              </a:rPr>
              <a:t>Gastone Breccia;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allego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la presentazione del versione</a:t>
            </a:r>
            <a:r>
              <a:rPr lang="it-IT" sz="1800" b="1" dirty="0">
                <a:solidFill>
                  <a:srgbClr val="000090"/>
                </a:solidFill>
                <a:latin typeface="Tahoma"/>
                <a:cs typeface="Tahoma"/>
              </a:rPr>
              <a:t> residenziale in Maremma,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programmato per il </a:t>
            </a:r>
            <a:r>
              <a:rPr lang="it-IT" sz="1800" b="1" dirty="0" smtClean="0">
                <a:solidFill>
                  <a:srgbClr val="FF0000"/>
                </a:solidFill>
                <a:latin typeface="Tahoma"/>
                <a:cs typeface="Tahoma"/>
              </a:rPr>
              <a:t>5, 6 e 7 giugno. </a:t>
            </a:r>
            <a:r>
              <a:rPr lang="it-IT" sz="1800" b="1" dirty="0" smtClean="0">
                <a:solidFill>
                  <a:srgbClr val="008000"/>
                </a:solidFill>
                <a:latin typeface="Tahoma"/>
                <a:cs typeface="Tahoma"/>
              </a:rPr>
              <a:t>Si iscriva </a:t>
            </a:r>
            <a:r>
              <a:rPr lang="it-IT" sz="2000" b="1" dirty="0">
                <a:solidFill>
                  <a:srgbClr val="008000"/>
                </a:solidFill>
                <a:latin typeface="Tahoma"/>
                <a:cs typeface="Tahoma"/>
              </a:rPr>
              <a:t>subito</a:t>
            </a:r>
            <a:r>
              <a:rPr lang="it-IT" sz="2000" b="1" dirty="0" smtClean="0">
                <a:solidFill>
                  <a:srgbClr val="008000"/>
                </a:solidFill>
                <a:latin typeface="Tahoma"/>
                <a:cs typeface="Tahoma"/>
              </a:rPr>
              <a:t>!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STRATEGIA E DECISIONI (B)</a:t>
            </a:r>
          </a:p>
        </p:txBody>
      </p:sp>
      <p:pic>
        <p:nvPicPr>
          <p:cNvPr id="6" name="Immagine 5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1215" y="3789040"/>
            <a:ext cx="664163" cy="945522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2080" y="2492896"/>
            <a:ext cx="706244" cy="1140129"/>
          </a:xfrm>
          <a:prstGeom prst="rect">
            <a:avLst/>
          </a:prstGeom>
        </p:spPr>
      </p:pic>
      <p:pic>
        <p:nvPicPr>
          <p:cNvPr id="5" name="Immagine 4" descr="scotsman_logo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073" y="4983088"/>
            <a:ext cx="859814" cy="257944"/>
          </a:xfrm>
          <a:prstGeom prst="rect">
            <a:avLst/>
          </a:prstGeom>
        </p:spPr>
      </p:pic>
      <p:pic>
        <p:nvPicPr>
          <p:cNvPr id="12" name="Immagine 11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7024" y="1124744"/>
            <a:ext cx="768863" cy="10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1417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7992888" cy="504056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Organizzazione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morbide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riporta gli approcci di </a:t>
            </a: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Schein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, Martin, Kunda, </a:t>
            </a: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Goffman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Weick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600" dirty="0" err="1">
                <a:solidFill>
                  <a:srgbClr val="000090"/>
                </a:solidFill>
                <a:latin typeface="Tahoma"/>
                <a:cs typeface="Tahoma"/>
              </a:rPr>
              <a:t>Giddens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e </a:t>
            </a:r>
            <a:r>
              <a:rPr lang="it-IT" sz="1600" dirty="0" err="1" smtClean="0">
                <a:solidFill>
                  <a:srgbClr val="000090"/>
                </a:solidFill>
                <a:latin typeface="Tahoma"/>
                <a:cs typeface="Tahoma"/>
              </a:rPr>
              <a:t>Barley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 È una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breve presentazione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basata sul testo di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Bonazzi.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Fondamenti della leadership (2)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6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 basata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sull’agile manuale di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Baird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 Propongo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degli estratti, integrati da miei commenti 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materiali.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Leader capricciosi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tratto da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HBR Italia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 ed è agevole collegarlo al principio espresso dal Marchese de Sade: “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Il potere impunito conduce alla crudeltà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”.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cinque regole del leader che ringrazia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sono fornite dal CEO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di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Mattel; sono simili a quelle che usava mio nonno nella prima metà del XX secolo e le riporto in una breve </a:t>
            </a:r>
            <a:r>
              <a:rPr lang="it-IT" sz="16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Un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modello di valutazione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organizzativo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tratto da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Sviluppo &amp; Organizzazione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: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si occupa del cruciale tema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che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interessa anche le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PMI; riporta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una classificazione delle leadership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alternativa a </a:t>
            </a:r>
            <a:r>
              <a:rPr lang="it-IT" sz="1600" dirty="0">
                <a:solidFill>
                  <a:srgbClr val="000090"/>
                </a:solidFill>
                <a:latin typeface="Tahoma"/>
                <a:cs typeface="Tahoma"/>
              </a:rPr>
              <a:t>quella di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Baird. In altro file riporto il sommario commentato della rivista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Una 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moda 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manageriale</a:t>
            </a:r>
            <a:r>
              <a:rPr lang="it-IT"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la recensione di un crudo articolo del </a:t>
            </a:r>
            <a:r>
              <a:rPr lang="it-IT" sz="1600" dirty="0" err="1" smtClean="0">
                <a:solidFill>
                  <a:srgbClr val="0000FF"/>
                </a:solidFill>
                <a:latin typeface="Tahoma"/>
                <a:cs typeface="Tahoma"/>
              </a:rPr>
              <a:t>Schmalenbach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 Business </a:t>
            </a:r>
            <a:r>
              <a:rPr lang="it-IT" sz="1600" dirty="0" err="1" smtClean="0">
                <a:solidFill>
                  <a:srgbClr val="0000FF"/>
                </a:solidFill>
                <a:latin typeface="Tahoma"/>
                <a:cs typeface="Tahoma"/>
              </a:rPr>
              <a:t>Review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sugli incentivi ai CEO.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Le regole del </a:t>
            </a:r>
            <a:r>
              <a:rPr lang="it-IT" sz="1600" dirty="0" err="1" smtClean="0">
                <a:solidFill>
                  <a:srgbClr val="FF0000"/>
                </a:solidFill>
                <a:latin typeface="Tahoma"/>
                <a:cs typeface="Tahoma"/>
              </a:rPr>
              <a:t>multipensiero</a:t>
            </a:r>
            <a:r>
              <a:rPr lang="it-IT" sz="16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è tratto da </a:t>
            </a:r>
            <a:r>
              <a:rPr lang="it-IT" sz="1600" dirty="0" smtClean="0">
                <a:solidFill>
                  <a:srgbClr val="0000FF"/>
                </a:solidFill>
                <a:latin typeface="Tahoma"/>
                <a:cs typeface="Tahoma"/>
              </a:rPr>
              <a:t>Mente &amp; Cervello 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di aprile e rappresenta l’ennesima conferma dell’invocazione di Figaro “</a:t>
            </a:r>
            <a:r>
              <a:rPr lang="it-IT" sz="1600" i="1" dirty="0" smtClean="0">
                <a:solidFill>
                  <a:srgbClr val="000090"/>
                </a:solidFill>
                <a:latin typeface="Tahoma"/>
                <a:cs typeface="Tahoma"/>
              </a:rPr>
              <a:t>uno alla volta per carità</a:t>
            </a:r>
            <a:r>
              <a:rPr lang="it-IT" sz="1600" dirty="0" smtClean="0">
                <a:solidFill>
                  <a:srgbClr val="000090"/>
                </a:solidFill>
                <a:latin typeface="Tahoma"/>
                <a:cs typeface="Tahoma"/>
              </a:rPr>
              <a:t>”: il multitasking resta difficile e distraente.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2. ORGANIZZAZIONE</a:t>
            </a:r>
          </a:p>
        </p:txBody>
      </p:sp>
      <p:pic>
        <p:nvPicPr>
          <p:cNvPr id="4" name="Immagine 3" descr="cop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1480" y="725635"/>
            <a:ext cx="584200" cy="831157"/>
          </a:xfrm>
          <a:prstGeom prst="rect">
            <a:avLst/>
          </a:prstGeom>
        </p:spPr>
      </p:pic>
      <p:pic>
        <p:nvPicPr>
          <p:cNvPr id="5" name="Immagine 4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0452" y="1700808"/>
            <a:ext cx="566188" cy="792088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812" y="5013176"/>
            <a:ext cx="558952" cy="742993"/>
          </a:xfrm>
          <a:prstGeom prst="rect">
            <a:avLst/>
          </a:prstGeom>
        </p:spPr>
      </p:pic>
      <p:pic>
        <p:nvPicPr>
          <p:cNvPr id="3" name="Immagine 2" descr="a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7246" y="3407744"/>
            <a:ext cx="630108" cy="914648"/>
          </a:xfrm>
          <a:prstGeom prst="rect">
            <a:avLst/>
          </a:prstGeom>
        </p:spPr>
      </p:pic>
      <p:pic>
        <p:nvPicPr>
          <p:cNvPr id="6" name="Immagine 5" descr="sbr_logo_index.gif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0452" y="4437112"/>
            <a:ext cx="545228" cy="326244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812" y="2564904"/>
            <a:ext cx="550868" cy="7373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3" y="764704"/>
            <a:ext cx="7920880" cy="5400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La spirale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progressiva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adattata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1700" dirty="0">
                <a:solidFill>
                  <a:srgbClr val="0000FF"/>
                </a:solidFill>
                <a:latin typeface="Tahoma"/>
                <a:cs typeface="Tahoma"/>
              </a:rPr>
              <a:t>Limes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la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reinterpreto in positivo, invertendone il flusso, ai fini della costruzione dell’immagine aziendale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endParaRPr lang="it-IT" sz="17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Prezzi </a:t>
            </a: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basati su costi e </a:t>
            </a: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concorrenza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con estratti dal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testo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a cura di Castaldo,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con mie integrazioni e commenti.</a:t>
            </a:r>
            <a:endParaRPr lang="it-IT" sz="170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Brand: odio e amore per la marca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basata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sul testo di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Gabrielli e integrata con materiali del mio archivio.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Approfondimenti sulla fisiognomica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da fonti diverse e conclude l’argomento.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Quattro concetti importanti della negoziazione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7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basata sull’agile manuale di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Aaron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 integrate con miei materiali.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Cento idee per vendere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è l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dell’indice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delle 14 sezioni e i titoli delle cento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idee proposte da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Langdon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>
                <a:solidFill>
                  <a:srgbClr val="FF0000"/>
                </a:solidFill>
                <a:latin typeface="Tahoma"/>
                <a:cs typeface="Tahoma"/>
              </a:rPr>
              <a:t>Scuse solo se inutili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da 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Mente &amp; Cervello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;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l’esperimento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dimostra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la nota disparità di vedute tra vittima e colpevole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Percezione e azione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della stessa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fonte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e rammenta che il millantatore evita di essere messo alla prova.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700" dirty="0" smtClean="0">
                <a:solidFill>
                  <a:srgbClr val="FF0000"/>
                </a:solidFill>
                <a:latin typeface="Tahoma"/>
                <a:cs typeface="Tahoma"/>
              </a:rPr>
              <a:t>Come progettare l’insegnamento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è una </a:t>
            </a:r>
            <a:r>
              <a:rPr lang="it-IT" sz="17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7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tratta dall’omonimo classico di </a:t>
            </a:r>
            <a:r>
              <a:rPr lang="it-IT" sz="1700" dirty="0" err="1" smtClean="0">
                <a:solidFill>
                  <a:srgbClr val="0000FF"/>
                </a:solidFill>
                <a:latin typeface="Tahoma"/>
                <a:cs typeface="Tahoma"/>
              </a:rPr>
              <a:t>Mager</a:t>
            </a:r>
            <a:r>
              <a:rPr lang="it-IT" sz="1700" dirty="0" smtClean="0">
                <a:solidFill>
                  <a:srgbClr val="0000FF"/>
                </a:solidFill>
                <a:latin typeface="Tahoma"/>
                <a:cs typeface="Tahoma"/>
              </a:rPr>
              <a:t> e Beach</a:t>
            </a:r>
            <a:r>
              <a:rPr lang="it-IT" sz="1700" dirty="0" smtClean="0">
                <a:solidFill>
                  <a:srgbClr val="000090"/>
                </a:solidFill>
                <a:latin typeface="Tahoma"/>
                <a:cs typeface="Tahoma"/>
              </a:rPr>
              <a:t>, che mantiene intatta la sua validità e che dovrebbe essere imposto a molti degli attuali insegnanti.</a:t>
            </a:r>
            <a:endParaRPr lang="it-IT" sz="17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2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22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3. COMUNICAZIONE E MARKETING</a:t>
            </a:r>
          </a:p>
        </p:txBody>
      </p:sp>
      <p:pic>
        <p:nvPicPr>
          <p:cNvPr id="7" name="Immagine 6" descr="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0" y="2577228"/>
            <a:ext cx="627774" cy="970368"/>
          </a:xfrm>
          <a:prstGeom prst="rect">
            <a:avLst/>
          </a:prstGeom>
        </p:spPr>
      </p:pic>
      <p:pic>
        <p:nvPicPr>
          <p:cNvPr id="8" name="Immagine 7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0" y="1672761"/>
            <a:ext cx="627774" cy="870679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0" y="3618148"/>
            <a:ext cx="627774" cy="897658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1" y="4630730"/>
            <a:ext cx="644404" cy="606705"/>
          </a:xfrm>
          <a:prstGeom prst="rect">
            <a:avLst/>
          </a:prstGeom>
        </p:spPr>
      </p:pic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1" y="5313263"/>
            <a:ext cx="644404" cy="927869"/>
          </a:xfrm>
          <a:prstGeom prst="rect">
            <a:avLst/>
          </a:prstGeom>
        </p:spPr>
      </p:pic>
      <p:pic>
        <p:nvPicPr>
          <p:cNvPr id="11" name="Immagine 10" descr="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000" y="764704"/>
            <a:ext cx="609046" cy="86700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strategia, organizzazione, comunicazione, marketing. www.marcogalleri.it</a:t>
            </a:r>
          </a:p>
        </p:txBody>
      </p:sp>
      <p:pic>
        <p:nvPicPr>
          <p:cNvPr id="8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7704856" cy="532859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I tre volti dell’innovazione organizzativa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la seconda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che ho tratto dal libro di </a:t>
            </a:r>
            <a:r>
              <a:rPr lang="it-IT" sz="1800" dirty="0" err="1" smtClean="0">
                <a:solidFill>
                  <a:srgbClr val="0000FF"/>
                </a:solidFill>
                <a:latin typeface="Tahoma"/>
                <a:cs typeface="Tahoma"/>
              </a:rPr>
              <a:t>Kelley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: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i="1" dirty="0" smtClean="0">
                <a:solidFill>
                  <a:srgbClr val="0000FF"/>
                </a:solidFill>
                <a:latin typeface="Tahoma"/>
                <a:cs typeface="Tahoma"/>
              </a:rPr>
              <a:t>I dieci volti dell’innovazione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Sette regole dell’innovazione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una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tratta dall’introduzione di un altro buon libro: </a:t>
            </a:r>
            <a:r>
              <a:rPr lang="it-IT" sz="1800" i="1" dirty="0" smtClean="0">
                <a:solidFill>
                  <a:srgbClr val="0000FF"/>
                </a:solidFill>
                <a:latin typeface="Tahoma"/>
                <a:cs typeface="Tahoma"/>
              </a:rPr>
              <a:t>L’innovazione che funziona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 Altre ne seguiranno.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Cinque regole per valutare il rischio d’innovazione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è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una mia breve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dei suggerimenti di un premio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N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obel per l’economia.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err="1" smtClean="0">
                <a:solidFill>
                  <a:srgbClr val="FF0000"/>
                </a:solidFill>
                <a:latin typeface="Tahoma"/>
                <a:cs typeface="Tahoma"/>
              </a:rPr>
              <a:t>Crowdsourcing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è una mia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presentazione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tratta da due fonti diverse, che potrebbe stimolare la fantasia di brillanti, seppur piccoli, imprenditori.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Vetro malleabile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è un trafiletto da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Le Scienze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che informa sul 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bulk </a:t>
            </a:r>
            <a:r>
              <a:rPr lang="it-IT" sz="1800" i="1" dirty="0" err="1" smtClean="0">
                <a:solidFill>
                  <a:srgbClr val="000090"/>
                </a:solidFill>
                <a:latin typeface="Tahoma"/>
                <a:cs typeface="Tahoma"/>
              </a:rPr>
              <a:t>metallic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 </a:t>
            </a:r>
            <a:r>
              <a:rPr lang="it-IT" sz="1800" i="1" dirty="0" err="1" smtClean="0">
                <a:solidFill>
                  <a:srgbClr val="000090"/>
                </a:solidFill>
                <a:latin typeface="Tahoma"/>
                <a:cs typeface="Tahoma"/>
              </a:rPr>
              <a:t>glass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, leghe metalliche duttili e resistenti.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Risparmiare energia scricchiolando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l’originale della rubrica </a:t>
            </a:r>
            <a:r>
              <a:rPr lang="it-IT" sz="1800" i="1" dirty="0">
                <a:solidFill>
                  <a:srgbClr val="000090"/>
                </a:solidFill>
                <a:latin typeface="Tahoma"/>
                <a:cs typeface="Tahoma"/>
              </a:rPr>
              <a:t>B</a:t>
            </a:r>
            <a:r>
              <a:rPr lang="it-IT" sz="1800" i="1" dirty="0" smtClean="0">
                <a:solidFill>
                  <a:srgbClr val="000090"/>
                </a:solidFill>
                <a:latin typeface="Tahoma"/>
                <a:cs typeface="Tahoma"/>
              </a:rPr>
              <a:t>usiness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di </a:t>
            </a:r>
            <a:r>
              <a:rPr lang="it-IT" sz="1800" dirty="0" smtClean="0">
                <a:solidFill>
                  <a:srgbClr val="0000FF"/>
                </a:solidFill>
                <a:latin typeface="Tahoma"/>
                <a:cs typeface="Tahoma"/>
              </a:rPr>
              <a:t>Time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del 8 aprile, sostiene che gli algoritmi che macinano i dati </a:t>
            </a:r>
            <a:r>
              <a:rPr lang="it-IT" sz="1800" dirty="0">
                <a:solidFill>
                  <a:srgbClr val="000090"/>
                </a:solidFill>
                <a:latin typeface="Tahoma"/>
                <a:cs typeface="Tahoma"/>
              </a:rPr>
              <a:t>sono i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veri tesori delle tecnologie pulite.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it-IT" sz="1800" dirty="0" smtClean="0">
                <a:solidFill>
                  <a:srgbClr val="FF0000"/>
                </a:solidFill>
                <a:latin typeface="Tahoma"/>
                <a:cs typeface="Tahoma"/>
              </a:rPr>
              <a:t>Come fare innovazione nel 2013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è il titolo del mio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corso di Alta </a:t>
            </a:r>
            <a:r>
              <a:rPr lang="it-IT" sz="1800" dirty="0">
                <a:solidFill>
                  <a:srgbClr val="008000"/>
                </a:solidFill>
                <a:latin typeface="Tahoma"/>
                <a:cs typeface="Tahoma"/>
              </a:rPr>
              <a:t>F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ormazione,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 previsto anche in edizione </a:t>
            </a:r>
            <a:r>
              <a:rPr lang="it-IT" sz="1800" dirty="0" smtClean="0">
                <a:solidFill>
                  <a:srgbClr val="008000"/>
                </a:solidFill>
                <a:latin typeface="Tahoma"/>
                <a:cs typeface="Tahoma"/>
              </a:rPr>
              <a:t>Residenziale in Maremma 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il </a:t>
            </a:r>
            <a:r>
              <a:rPr lang="it-IT" sz="1800" b="1" dirty="0" smtClean="0">
                <a:solidFill>
                  <a:srgbClr val="FF0000"/>
                </a:solidFill>
                <a:latin typeface="Tahoma"/>
                <a:cs typeface="Tahoma"/>
              </a:rPr>
              <a:t>19, 20 e 21 giugno</a:t>
            </a:r>
            <a:r>
              <a:rPr lang="it-IT" sz="1800" dirty="0" smtClean="0">
                <a:solidFill>
                  <a:srgbClr val="000090"/>
                </a:solidFill>
                <a:latin typeface="Tahoma"/>
                <a:cs typeface="Tahoma"/>
              </a:rPr>
              <a:t>. </a:t>
            </a:r>
            <a:r>
              <a:rPr lang="it-IT" sz="1800" b="1" dirty="0" smtClean="0">
                <a:solidFill>
                  <a:srgbClr val="008000"/>
                </a:solidFill>
                <a:latin typeface="Tahoma"/>
                <a:cs typeface="Tahoma"/>
              </a:rPr>
              <a:t>Si iscriva subito!</a:t>
            </a:r>
            <a:endParaRPr lang="it-IT" sz="1800" b="1" dirty="0">
              <a:solidFill>
                <a:srgbClr val="008000"/>
              </a:solidFill>
              <a:latin typeface="Tahoma"/>
              <a:cs typeface="Tahoma"/>
            </a:endParaRPr>
          </a:p>
          <a:p>
            <a:pPr marL="0" indent="0" algn="just">
              <a:buNone/>
            </a:pPr>
            <a:endParaRPr lang="it-IT" sz="16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4. CREATIVITA’ E INNOVAZIONE</a:t>
            </a:r>
          </a:p>
        </p:txBody>
      </p:sp>
      <p:pic>
        <p:nvPicPr>
          <p:cNvPr id="10" name="Immagine 9" descr="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7829" y="764704"/>
            <a:ext cx="949103" cy="1451480"/>
          </a:xfrm>
          <a:prstGeom prst="rect">
            <a:avLst/>
          </a:prstGeom>
        </p:spPr>
      </p:pic>
      <p:pic>
        <p:nvPicPr>
          <p:cNvPr id="2" name="Immagine 1" descr="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7829" y="2348880"/>
            <a:ext cx="941587" cy="1476872"/>
          </a:xfrm>
          <a:prstGeom prst="rect">
            <a:avLst/>
          </a:prstGeom>
        </p:spPr>
      </p:pic>
      <p:pic>
        <p:nvPicPr>
          <p:cNvPr id="12" name="Picture 37" descr="cavalcare l'ond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07829" y="5237410"/>
            <a:ext cx="941587" cy="706190"/>
          </a:xfrm>
          <a:prstGeom prst="rect">
            <a:avLst/>
          </a:prstGeom>
        </p:spPr>
      </p:pic>
      <p:pic>
        <p:nvPicPr>
          <p:cNvPr id="3" name="Immagine 2" descr="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7829" y="3918147"/>
            <a:ext cx="926307" cy="123276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4347</TotalTime>
  <Words>1787</Words>
  <Application>Microsoft Macintosh PowerPoint</Application>
  <PresentationFormat>Presentazione su schermo (4:3)</PresentationFormat>
  <Paragraphs>201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noname</dc:creator>
  <cp:lastModifiedBy>noname</cp:lastModifiedBy>
  <cp:revision>839</cp:revision>
  <dcterms:created xsi:type="dcterms:W3CDTF">2013-03-15T21:34:10Z</dcterms:created>
  <dcterms:modified xsi:type="dcterms:W3CDTF">2013-10-07T17:17:29Z</dcterms:modified>
</cp:coreProperties>
</file>