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5" r:id="rId2"/>
    <p:sldId id="257" r:id="rId3"/>
    <p:sldId id="281" r:id="rId4"/>
    <p:sldId id="282" r:id="rId5"/>
    <p:sldId id="285" r:id="rId6"/>
    <p:sldId id="260" r:id="rId7"/>
    <p:sldId id="284" r:id="rId8"/>
    <p:sldId id="261" r:id="rId9"/>
    <p:sldId id="262" r:id="rId10"/>
    <p:sldId id="263" r:id="rId11"/>
    <p:sldId id="267" r:id="rId12"/>
    <p:sldId id="279" r:id="rId13"/>
    <p:sldId id="259" r:id="rId14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522" autoAdjust="0"/>
  </p:normalViewPr>
  <p:slideViewPr>
    <p:cSldViewPr snapToObjects="1">
      <p:cViewPr>
        <p:scale>
          <a:sx n="100" d="100"/>
          <a:sy n="100" d="100"/>
        </p:scale>
        <p:origin x="-1816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6EE350-DA03-AD44-9D43-09C9C7FDB9F0}" type="datetimeFigureOut">
              <a:rPr lang="it-IT" smtClean="0"/>
              <a:pPr/>
              <a:t>07/10/13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EDBCFB-5C16-F449-A58D-6D03B12E4837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1324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98DF0A-6C1F-1649-87E1-77AAF3219828}" type="datetimeFigureOut">
              <a:rPr lang="it-IT" smtClean="0"/>
              <a:pPr/>
              <a:t>07/10/13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5B948B-2CAC-B543-9E06-AA53CA76C52F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46119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D334C-081D-4648-92DC-D227DC57DA40}" type="datetime1">
              <a:rPr lang="it-IT" smtClean="0"/>
              <a:pPr/>
              <a:t>07/10/13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B431-9FED-AF41-8820-FEA29E7289E2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98537-F0FD-1249-B281-4DDAACD418D3}" type="datetime1">
              <a:rPr lang="it-IT" smtClean="0"/>
              <a:pPr/>
              <a:t>07/10/13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B431-9FED-AF41-8820-FEA29E7289E2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73C80-36D8-E54A-AEA6-0F00869A117D}" type="datetime1">
              <a:rPr lang="it-IT" smtClean="0"/>
              <a:pPr/>
              <a:t>07/10/13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B431-9FED-AF41-8820-FEA29E7289E2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424D8-BCE7-764F-B763-326C3A6F33EC}" type="datetime1">
              <a:rPr lang="it-IT" smtClean="0"/>
              <a:pPr/>
              <a:t>07/10/13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B431-9FED-AF41-8820-FEA29E7289E2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2694-54E6-8449-B4AB-15D8235F8A5F}" type="datetime1">
              <a:rPr lang="it-IT" smtClean="0"/>
              <a:pPr/>
              <a:t>07/10/13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B431-9FED-AF41-8820-FEA29E7289E2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77C77-D2AA-8B48-A61C-5E36310D7A0E}" type="datetime1">
              <a:rPr lang="it-IT" smtClean="0"/>
              <a:pPr/>
              <a:t>07/10/13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B431-9FED-AF41-8820-FEA29E7289E2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CB3E8-6DE6-4B46-8F25-68EE92A55F5C}" type="datetime1">
              <a:rPr lang="it-IT" smtClean="0"/>
              <a:pPr/>
              <a:t>07/10/13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B431-9FED-AF41-8820-FEA29E7289E2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AE6D0-9025-F44E-A6AE-4F28E9CB832A}" type="datetime1">
              <a:rPr lang="it-IT" smtClean="0"/>
              <a:pPr/>
              <a:t>07/10/13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B431-9FED-AF41-8820-FEA29E7289E2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37B8C-BC09-9547-B8D7-8D9A1749D688}" type="datetime1">
              <a:rPr lang="it-IT" smtClean="0"/>
              <a:pPr/>
              <a:t>07/10/13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B431-9FED-AF41-8820-FEA29E7289E2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9083E-A0FE-794C-B5A6-8B2EB83CFB60}" type="datetime1">
              <a:rPr lang="it-IT" smtClean="0"/>
              <a:pPr/>
              <a:t>07/10/13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B431-9FED-AF41-8820-FEA29E7289E2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D0E1B-7B28-FC4F-9E1B-88E83799AFEB}" type="datetime1">
              <a:rPr lang="it-IT" smtClean="0"/>
              <a:pPr/>
              <a:t>07/10/13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B431-9FED-AF41-8820-FEA29E7289E2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EC654-FD58-4140-A42E-00B599B15163}" type="datetime1">
              <a:rPr lang="it-IT" smtClean="0"/>
              <a:pPr/>
              <a:t>07/10/13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BB431-9FED-AF41-8820-FEA29E7289E2}" type="slidenum">
              <a:rPr lang="it-IT" smtClean="0"/>
              <a:pPr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>
    <p:dissolve/>
  </p:transition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ropbox.com/sh/hvi1mmr9d7jvp5z/4qT9OcGM8T" TargetMode="External"/><Relationship Id="rId4" Type="http://schemas.openxmlformats.org/officeDocument/2006/relationships/hyperlink" Target="http://www.marcogalleri.it" TargetMode="External"/><Relationship Id="rId5" Type="http://schemas.openxmlformats.org/officeDocument/2006/relationships/image" Target="../media/image2.jpeg"/><Relationship Id="rId6" Type="http://schemas.openxmlformats.org/officeDocument/2006/relationships/image" Target="../media/image3.jpeg"/><Relationship Id="rId7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4" Type="http://schemas.openxmlformats.org/officeDocument/2006/relationships/image" Target="../media/image33.jpeg"/><Relationship Id="rId5" Type="http://schemas.openxmlformats.org/officeDocument/2006/relationships/image" Target="../media/image34.jpeg"/><Relationship Id="rId6" Type="http://schemas.openxmlformats.org/officeDocument/2006/relationships/image" Target="../media/image35.png"/><Relationship Id="rId7" Type="http://schemas.openxmlformats.org/officeDocument/2006/relationships/image" Target="../media/image36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Relationship Id="rId3" Type="http://schemas.openxmlformats.org/officeDocument/2006/relationships/image" Target="../media/image37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Relationship Id="rId3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Relationship Id="rId3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Relationship Id="rId3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8.jpeg"/><Relationship Id="rId5" Type="http://schemas.openxmlformats.org/officeDocument/2006/relationships/image" Target="../media/image9.jpeg"/><Relationship Id="rId6" Type="http://schemas.openxmlformats.org/officeDocument/2006/relationships/image" Target="../media/image10.jpeg"/><Relationship Id="rId7" Type="http://schemas.openxmlformats.org/officeDocument/2006/relationships/image" Target="../media/image11.png"/><Relationship Id="rId8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4" Type="http://schemas.openxmlformats.org/officeDocument/2006/relationships/image" Target="../media/image9.jpeg"/><Relationship Id="rId5" Type="http://schemas.openxmlformats.org/officeDocument/2006/relationships/image" Target="../media/image15.jpeg"/><Relationship Id="rId6" Type="http://schemas.openxmlformats.org/officeDocument/2006/relationships/image" Target="../media/image16.jpeg"/><Relationship Id="rId7" Type="http://schemas.openxmlformats.org/officeDocument/2006/relationships/image" Target="../media/image17.jpeg"/><Relationship Id="rId8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4" Type="http://schemas.openxmlformats.org/officeDocument/2006/relationships/image" Target="../media/image20.jpeg"/><Relationship Id="rId5" Type="http://schemas.openxmlformats.org/officeDocument/2006/relationships/image" Target="../media/image21.jpeg"/><Relationship Id="rId6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4" Type="http://schemas.openxmlformats.org/officeDocument/2006/relationships/image" Target="../media/image24.jpeg"/><Relationship Id="rId5" Type="http://schemas.openxmlformats.org/officeDocument/2006/relationships/image" Target="../media/image25.jpeg"/><Relationship Id="rId6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4" Type="http://schemas.openxmlformats.org/officeDocument/2006/relationships/image" Target="../media/image28.jpeg"/><Relationship Id="rId5" Type="http://schemas.openxmlformats.org/officeDocument/2006/relationships/image" Target="../media/image29.gif"/><Relationship Id="rId6" Type="http://schemas.openxmlformats.org/officeDocument/2006/relationships/image" Target="../media/image30.jpeg"/><Relationship Id="rId7" Type="http://schemas.openxmlformats.org/officeDocument/2006/relationships/image" Target="../media/image31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spirale"/>
          <p:cNvPicPr>
            <a:picLocks noChangeAspect="1" noChangeArrowheads="1"/>
          </p:cNvPicPr>
          <p:nvPr/>
        </p:nvPicPr>
        <p:blipFill>
          <a:blip r:embed="rId2">
            <a:alphaModFix/>
          </a:blip>
          <a:srcRect/>
          <a:stretch>
            <a:fillRect/>
          </a:stretch>
        </p:blipFill>
        <p:spPr bwMode="auto">
          <a:xfrm>
            <a:off x="533400" y="381000"/>
            <a:ext cx="1930036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ttangolo 6"/>
          <p:cNvSpPr/>
          <p:nvPr/>
        </p:nvSpPr>
        <p:spPr>
          <a:xfrm>
            <a:off x="533400" y="478683"/>
            <a:ext cx="1930036" cy="1676400"/>
          </a:xfrm>
          <a:prstGeom prst="rect">
            <a:avLst/>
          </a:prstGeom>
          <a:noFill/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 smtClean="0">
                <a:solidFill>
                  <a:srgbClr val="000090"/>
                </a:solidFill>
                <a:latin typeface="Tahoma"/>
                <a:cs typeface="Tahoma"/>
              </a:rPr>
              <a:t>MARCO GALLERI </a:t>
            </a:r>
            <a:endParaRPr lang="it-IT" sz="1200" dirty="0" smtClean="0">
              <a:solidFill>
                <a:srgbClr val="000090"/>
              </a:solidFill>
              <a:latin typeface="Tahoma"/>
              <a:cs typeface="Tahoma"/>
            </a:endParaRPr>
          </a:p>
          <a:p>
            <a:pPr algn="ctr"/>
            <a:endParaRPr lang="it-IT" sz="1400" dirty="0" smtClean="0">
              <a:solidFill>
                <a:srgbClr val="000090"/>
              </a:solidFill>
              <a:latin typeface="Tahoma"/>
              <a:cs typeface="Tahoma"/>
            </a:endParaRPr>
          </a:p>
          <a:p>
            <a:pPr algn="ctr"/>
            <a:r>
              <a:rPr lang="it-IT" sz="1200" dirty="0">
                <a:solidFill>
                  <a:srgbClr val="000090"/>
                </a:solidFill>
                <a:latin typeface="Tahoma"/>
                <a:cs typeface="Tahoma"/>
              </a:rPr>
              <a:t>s</a:t>
            </a:r>
            <a:r>
              <a:rPr lang="it-IT" sz="1200" dirty="0" smtClean="0">
                <a:solidFill>
                  <a:srgbClr val="000090"/>
                </a:solidFill>
                <a:latin typeface="Tahoma"/>
                <a:cs typeface="Tahoma"/>
              </a:rPr>
              <a:t>trategia</a:t>
            </a:r>
          </a:p>
          <a:p>
            <a:pPr algn="ctr"/>
            <a:r>
              <a:rPr lang="it-IT" sz="1200" dirty="0">
                <a:solidFill>
                  <a:srgbClr val="000090"/>
                </a:solidFill>
                <a:latin typeface="Tahoma"/>
                <a:cs typeface="Tahoma"/>
              </a:rPr>
              <a:t>o</a:t>
            </a:r>
            <a:r>
              <a:rPr lang="it-IT" sz="1200" dirty="0" smtClean="0">
                <a:solidFill>
                  <a:srgbClr val="000090"/>
                </a:solidFill>
                <a:latin typeface="Tahoma"/>
                <a:cs typeface="Tahoma"/>
              </a:rPr>
              <a:t>rganizzazione </a:t>
            </a:r>
          </a:p>
          <a:p>
            <a:pPr algn="ctr"/>
            <a:r>
              <a:rPr lang="it-IT" sz="1200" dirty="0" smtClean="0">
                <a:solidFill>
                  <a:srgbClr val="000090"/>
                </a:solidFill>
                <a:latin typeface="Tahoma"/>
                <a:cs typeface="Tahoma"/>
              </a:rPr>
              <a:t>comunicazione </a:t>
            </a:r>
          </a:p>
          <a:p>
            <a:pPr algn="ctr"/>
            <a:r>
              <a:rPr lang="it-IT" sz="1200" dirty="0">
                <a:solidFill>
                  <a:srgbClr val="000090"/>
                </a:solidFill>
                <a:latin typeface="Tahoma"/>
                <a:cs typeface="Tahoma"/>
              </a:rPr>
              <a:t>m</a:t>
            </a:r>
            <a:r>
              <a:rPr lang="it-IT" sz="1200" dirty="0" smtClean="0">
                <a:solidFill>
                  <a:srgbClr val="000090"/>
                </a:solidFill>
                <a:latin typeface="Tahoma"/>
                <a:cs typeface="Tahoma"/>
              </a:rPr>
              <a:t>arketing</a:t>
            </a:r>
          </a:p>
        </p:txBody>
      </p:sp>
      <p:sp>
        <p:nvSpPr>
          <p:cNvPr id="14" name="Cornice 13"/>
          <p:cNvSpPr/>
          <p:nvPr/>
        </p:nvSpPr>
        <p:spPr>
          <a:xfrm>
            <a:off x="2695955" y="393518"/>
            <a:ext cx="3886200" cy="1905000"/>
          </a:xfrm>
          <a:prstGeom prst="frame">
            <a:avLst>
              <a:gd name="adj1" fmla="val 3611"/>
            </a:avLst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solidFill>
                  <a:srgbClr val="000090"/>
                </a:solidFill>
                <a:latin typeface="BlairMdITC TT-Medium"/>
                <a:cs typeface="BlairMdITC TT-Medium"/>
              </a:rPr>
              <a:t>GALLERIA GALLERI</a:t>
            </a:r>
          </a:p>
          <a:p>
            <a:pPr algn="ctr"/>
            <a:endParaRPr lang="it-IT" dirty="0" smtClean="0">
              <a:solidFill>
                <a:srgbClr val="000090"/>
              </a:solidFill>
              <a:latin typeface="BlairMdITC TT-Medium"/>
              <a:cs typeface="BlairMdITC TT-Medium"/>
            </a:endParaRPr>
          </a:p>
          <a:p>
            <a:pPr algn="ctr"/>
            <a:r>
              <a:rPr lang="it-IT" sz="1400" dirty="0" smtClean="0">
                <a:solidFill>
                  <a:srgbClr val="000090"/>
                </a:solidFill>
                <a:latin typeface="BlairMdITC TT-Medium"/>
                <a:cs typeface="BlairMdITC TT-Medium"/>
              </a:rPr>
              <a:t>Periodico gratuito di aggiornamento per imprenditori e dirigenti</a:t>
            </a:r>
          </a:p>
          <a:p>
            <a:pPr algn="ctr"/>
            <a:endParaRPr lang="it-IT" sz="1200" dirty="0" smtClean="0">
              <a:solidFill>
                <a:srgbClr val="000090"/>
              </a:solidFill>
              <a:latin typeface="BlairMdITC TT-Medium"/>
              <a:cs typeface="BlairMdITC TT-Medium"/>
            </a:endParaRPr>
          </a:p>
          <a:p>
            <a:pPr algn="ctr"/>
            <a:r>
              <a:rPr lang="it-IT" sz="1200" b="1" dirty="0" smtClean="0">
                <a:solidFill>
                  <a:srgbClr val="000090"/>
                </a:solidFill>
                <a:latin typeface="BlairMdITC TT-Medium"/>
                <a:cs typeface="BlairMdITC TT-Medium"/>
              </a:rPr>
              <a:t>Numero III/2013 del 24 febbraio</a:t>
            </a:r>
            <a:endParaRPr lang="it-IT" sz="1200" b="1" dirty="0">
              <a:solidFill>
                <a:srgbClr val="000090"/>
              </a:solidFill>
              <a:latin typeface="BlairMdITC TT-Medium"/>
              <a:cs typeface="BlairMdITC TT-Medium"/>
            </a:endParaRPr>
          </a:p>
        </p:txBody>
      </p:sp>
      <p:sp>
        <p:nvSpPr>
          <p:cNvPr id="16" name="Cornice 15"/>
          <p:cNvSpPr/>
          <p:nvPr/>
        </p:nvSpPr>
        <p:spPr>
          <a:xfrm>
            <a:off x="533400" y="2492896"/>
            <a:ext cx="8165918" cy="3384376"/>
          </a:xfrm>
          <a:prstGeom prst="frame">
            <a:avLst>
              <a:gd name="adj1" fmla="val 0"/>
            </a:avLst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just"/>
            <a:r>
              <a:rPr lang="it-IT" sz="2400" dirty="0" smtClean="0">
                <a:solidFill>
                  <a:srgbClr val="000090"/>
                </a:solidFill>
                <a:latin typeface="Tahoma"/>
                <a:cs typeface="Tahoma"/>
              </a:rPr>
              <a:t>Questo è il terzo numero del 2013; propone </a:t>
            </a:r>
            <a:r>
              <a:rPr lang="it-IT" sz="2400" b="1" dirty="0" smtClean="0">
                <a:solidFill>
                  <a:srgbClr val="000090"/>
                </a:solidFill>
                <a:latin typeface="Tahoma"/>
                <a:cs typeface="Tahoma"/>
              </a:rPr>
              <a:t>30 elementi (pdf) e 9 presentazioni (PowerPoint).</a:t>
            </a:r>
          </a:p>
          <a:p>
            <a:pPr algn="ctr"/>
            <a:endParaRPr lang="it-IT" sz="2400" dirty="0" smtClean="0">
              <a:solidFill>
                <a:srgbClr val="4F6228"/>
              </a:solidFill>
              <a:latin typeface="Tahoma"/>
              <a:cs typeface="Tahoma"/>
            </a:endParaRPr>
          </a:p>
          <a:p>
            <a:pPr algn="ctr"/>
            <a:r>
              <a:rPr lang="it-IT" sz="2400" dirty="0" smtClean="0">
                <a:solidFill>
                  <a:srgbClr val="FF0000"/>
                </a:solidFill>
                <a:latin typeface="Tahoma"/>
                <a:cs typeface="Tahoma"/>
              </a:rPr>
              <a:t>Gli allegati sono </a:t>
            </a:r>
            <a:r>
              <a:rPr lang="it-IT" sz="2400" dirty="0">
                <a:solidFill>
                  <a:srgbClr val="FF0000"/>
                </a:solidFill>
                <a:latin typeface="Tahoma"/>
                <a:cs typeface="Tahoma"/>
              </a:rPr>
              <a:t>divisi in </a:t>
            </a:r>
            <a:r>
              <a:rPr lang="it-IT" sz="2400" b="1" dirty="0" smtClean="0">
                <a:solidFill>
                  <a:srgbClr val="FF0000"/>
                </a:solidFill>
                <a:latin typeface="Tahoma"/>
                <a:cs typeface="Tahoma"/>
              </a:rPr>
              <a:t>quattro </a:t>
            </a:r>
            <a:r>
              <a:rPr lang="it-IT" sz="2400" b="1" dirty="0">
                <a:solidFill>
                  <a:srgbClr val="FF0000"/>
                </a:solidFill>
                <a:latin typeface="Tahoma"/>
                <a:cs typeface="Tahoma"/>
              </a:rPr>
              <a:t>cartelle </a:t>
            </a:r>
            <a:r>
              <a:rPr lang="it-IT" sz="2400" dirty="0">
                <a:solidFill>
                  <a:srgbClr val="FF0000"/>
                </a:solidFill>
                <a:latin typeface="Tahoma"/>
                <a:cs typeface="Tahoma"/>
              </a:rPr>
              <a:t>tematiche. </a:t>
            </a:r>
            <a:endParaRPr lang="it-IT" sz="2400" dirty="0" smtClean="0">
              <a:solidFill>
                <a:srgbClr val="FF0000"/>
              </a:solidFill>
              <a:latin typeface="Tahoma"/>
              <a:cs typeface="Tahoma"/>
            </a:endParaRPr>
          </a:p>
          <a:p>
            <a:pPr algn="ctr"/>
            <a:r>
              <a:rPr lang="it-IT" sz="2400" dirty="0" smtClean="0">
                <a:solidFill>
                  <a:srgbClr val="FF0000"/>
                </a:solidFill>
                <a:latin typeface="Tahoma"/>
                <a:cs typeface="Tahoma"/>
              </a:rPr>
              <a:t>Li</a:t>
            </a:r>
            <a:r>
              <a:rPr lang="it-IT" sz="2400" dirty="0">
                <a:solidFill>
                  <a:srgbClr val="FF0000"/>
                </a:solidFill>
                <a:latin typeface="Tahoma"/>
                <a:cs typeface="Tahoma"/>
              </a:rPr>
              <a:t> ho posti </a:t>
            </a:r>
            <a:r>
              <a:rPr lang="it-IT" sz="2400" u="sng" dirty="0" smtClean="0">
                <a:solidFill>
                  <a:srgbClr val="FF0000"/>
                </a:solidFill>
                <a:latin typeface="Tahoma"/>
                <a:cs typeface="Tahoma"/>
                <a:hlinkClick r:id="rId3"/>
              </a:rPr>
              <a:t>qui</a:t>
            </a:r>
            <a:endParaRPr lang="it-IT" sz="2400" dirty="0" smtClean="0">
              <a:solidFill>
                <a:srgbClr val="FF0000"/>
              </a:solidFill>
              <a:latin typeface="Tahoma"/>
              <a:cs typeface="Tahoma"/>
            </a:endParaRPr>
          </a:p>
          <a:p>
            <a:pPr algn="ctr"/>
            <a:endParaRPr lang="it-IT" sz="1600" dirty="0" smtClean="0">
              <a:solidFill>
                <a:srgbClr val="000090"/>
              </a:solidFill>
              <a:latin typeface="Tahoma"/>
              <a:cs typeface="Tahoma"/>
            </a:endParaRPr>
          </a:p>
          <a:p>
            <a:pPr algn="ctr"/>
            <a:endParaRPr lang="it-IT" sz="1600" dirty="0" smtClean="0">
              <a:solidFill>
                <a:srgbClr val="000090"/>
              </a:solidFill>
              <a:latin typeface="Tahoma"/>
              <a:cs typeface="Tahoma"/>
            </a:endParaRPr>
          </a:p>
          <a:p>
            <a:pPr algn="ctr"/>
            <a:endParaRPr lang="it-IT" sz="1600" dirty="0">
              <a:solidFill>
                <a:srgbClr val="000090"/>
              </a:solidFill>
              <a:latin typeface="Tahoma"/>
              <a:cs typeface="Tahoma"/>
            </a:endParaRPr>
          </a:p>
          <a:p>
            <a:pPr algn="ctr"/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Sul sito 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  <a:hlinkClick r:id="rId4"/>
              </a:rPr>
              <a:t>www.marcogalleri.it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 sono reperibili i collegamenti e gli indici degli ultimi anni. </a:t>
            </a:r>
            <a:endParaRPr lang="it-IT" sz="1600" b="1" dirty="0" smtClean="0">
              <a:solidFill>
                <a:srgbClr val="000090"/>
              </a:solidFill>
              <a:latin typeface="Tahoma"/>
              <a:cs typeface="Tahoma"/>
            </a:endParaRPr>
          </a:p>
        </p:txBody>
      </p:sp>
      <p:pic>
        <p:nvPicPr>
          <p:cNvPr id="17" name="Picture 4" descr="spirale"/>
          <p:cNvPicPr>
            <a:picLocks noChangeAspect="1" noChangeArrowheads="1"/>
          </p:cNvPicPr>
          <p:nvPr/>
        </p:nvPicPr>
        <p:blipFill>
          <a:blip r:embed="rId2">
            <a:alphaModFix amt="50000"/>
          </a:blip>
          <a:srcRect/>
          <a:stretch>
            <a:fillRect/>
          </a:stretch>
        </p:blipFill>
        <p:spPr bwMode="auto">
          <a:xfrm rot="16200000">
            <a:off x="6781800" y="381000"/>
            <a:ext cx="1930036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Immagine 17" descr="10-anni.jpg"/>
          <p:cNvPicPr>
            <a:picLocks noChangeAspect="1"/>
          </p:cNvPicPr>
          <p:nvPr/>
        </p:nvPicPr>
        <p:blipFill>
          <a:blip r:embed="rId5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34200" y="759539"/>
            <a:ext cx="1591055" cy="1395544"/>
          </a:xfrm>
          <a:prstGeom prst="rect">
            <a:avLst/>
          </a:prstGeom>
        </p:spPr>
      </p:pic>
      <p:sp>
        <p:nvSpPr>
          <p:cNvPr id="20" name="Rettangolo 19"/>
          <p:cNvSpPr/>
          <p:nvPr/>
        </p:nvSpPr>
        <p:spPr>
          <a:xfrm>
            <a:off x="0" y="6237312"/>
            <a:ext cx="9144000" cy="609600"/>
          </a:xfrm>
          <a:prstGeom prst="rect">
            <a:avLst/>
          </a:prstGeom>
          <a:solidFill>
            <a:srgbClr val="FDFBC9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lnSpc>
                <a:spcPct val="80000"/>
              </a:lnSpc>
            </a:pPr>
            <a:r>
              <a:rPr lang="it-IT" sz="1200" dirty="0">
                <a:solidFill>
                  <a:srgbClr val="000090"/>
                </a:solidFill>
                <a:latin typeface="Tahoma"/>
                <a:cs typeface="Tahoma"/>
              </a:rPr>
              <a:t>I</a:t>
            </a:r>
            <a:r>
              <a:rPr lang="it-IT" sz="1200" dirty="0" smtClean="0">
                <a:solidFill>
                  <a:srgbClr val="000090"/>
                </a:solidFill>
                <a:latin typeface="Tahoma" charset="0"/>
              </a:rPr>
              <a:t>l Poggio 58036 Sassofortino (GR) tel. &amp; fax 0564.567.118 mobile 333.2456.338 www.marcogalleri.it  marco@marcogalleri.it</a:t>
            </a:r>
            <a:endParaRPr lang="it-IT" sz="1200" dirty="0" smtClean="0">
              <a:solidFill>
                <a:srgbClr val="000090"/>
              </a:solidFill>
              <a:latin typeface="Tahoma"/>
              <a:cs typeface="Tahoma"/>
            </a:endParaRPr>
          </a:p>
        </p:txBody>
      </p:sp>
      <p:pic>
        <p:nvPicPr>
          <p:cNvPr id="13" name="Immagine 12" descr="Galleria d'arte 1.jpg"/>
          <p:cNvPicPr>
            <a:picLocks noChangeAspect="1"/>
          </p:cNvPicPr>
          <p:nvPr/>
        </p:nvPicPr>
        <p:blipFill>
          <a:blip r:embed="rId6" cstate="email">
            <a:alphaModFix amt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95954" y="393518"/>
            <a:ext cx="3886201" cy="1926371"/>
          </a:xfrm>
          <a:prstGeom prst="rect">
            <a:avLst/>
          </a:prstGeom>
        </p:spPr>
      </p:pic>
      <p:pic>
        <p:nvPicPr>
          <p:cNvPr id="12" name="Immagine 11" descr="sole.jpg"/>
          <p:cNvPicPr>
            <a:picLocks noChangeAspect="1"/>
          </p:cNvPicPr>
          <p:nvPr/>
        </p:nvPicPr>
        <p:blipFill>
          <a:blip r:embed="rId7" cstate="email">
            <a:alphaModFix am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564"/>
            <a:ext cx="9144000" cy="62484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FDFBC9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rgbClr val="000090"/>
                </a:solidFill>
                <a:latin typeface="Tahoma"/>
                <a:cs typeface="Tahoma"/>
              </a:rPr>
              <a:t>MARCO GALLERI strategia, organizzazione, comunicazione, marketing. www.marcogalleri.it</a:t>
            </a:r>
          </a:p>
        </p:txBody>
      </p:sp>
      <p:pic>
        <p:nvPicPr>
          <p:cNvPr id="8" name="Picture 4" descr="spiral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248400"/>
            <a:ext cx="6176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egnaposto contenuto 2"/>
          <p:cNvSpPr>
            <a:spLocks noGrp="1"/>
          </p:cNvSpPr>
          <p:nvPr>
            <p:ph idx="1"/>
          </p:nvPr>
        </p:nvSpPr>
        <p:spPr>
          <a:xfrm>
            <a:off x="179512" y="824204"/>
            <a:ext cx="7344816" cy="5264585"/>
          </a:xfrm>
        </p:spPr>
        <p:txBody>
          <a:bodyPr>
            <a:normAutofit fontScale="77500" lnSpcReduction="20000"/>
          </a:bodyPr>
          <a:lstStyle/>
          <a:p>
            <a:pPr marL="457200" indent="-457200" algn="just">
              <a:buAutoNum type="alphaLcPeriod"/>
            </a:pPr>
            <a:r>
              <a:rPr lang="it-IT" sz="2400" dirty="0" smtClean="0">
                <a:solidFill>
                  <a:srgbClr val="FF0000"/>
                </a:solidFill>
                <a:latin typeface="Tahoma"/>
                <a:cs typeface="Tahoma"/>
              </a:rPr>
              <a:t>Creatività a trecce </a:t>
            </a:r>
            <a:r>
              <a:rPr lang="it-IT" sz="2400" dirty="0" smtClean="0">
                <a:solidFill>
                  <a:srgbClr val="000090"/>
                </a:solidFill>
                <a:latin typeface="Tahoma"/>
                <a:cs typeface="Tahoma"/>
              </a:rPr>
              <a:t>è estratto dall’ultimo </a:t>
            </a:r>
            <a:r>
              <a:rPr lang="it-IT" sz="2400" dirty="0" smtClean="0">
                <a:solidFill>
                  <a:srgbClr val="0000FF"/>
                </a:solidFill>
                <a:latin typeface="Tahoma"/>
                <a:cs typeface="Tahoma"/>
              </a:rPr>
              <a:t>Mente &amp; Cervello </a:t>
            </a:r>
            <a:r>
              <a:rPr lang="it-IT" sz="2400" dirty="0" smtClean="0">
                <a:solidFill>
                  <a:srgbClr val="000090"/>
                </a:solidFill>
                <a:latin typeface="Tahoma"/>
                <a:cs typeface="Tahoma"/>
              </a:rPr>
              <a:t>che dedica un lungo dossier a “La scienza del genio”; allego l’editoriale e un articolo su scoperte e convoluzioni.</a:t>
            </a:r>
          </a:p>
          <a:p>
            <a:pPr marL="457200" indent="-457200" algn="just">
              <a:buAutoNum type="alphaLcPeriod"/>
            </a:pPr>
            <a:r>
              <a:rPr lang="it-IT" sz="2400" dirty="0" err="1" smtClean="0">
                <a:solidFill>
                  <a:srgbClr val="FF0000"/>
                </a:solidFill>
                <a:latin typeface="Tahoma"/>
                <a:cs typeface="Tahoma"/>
              </a:rPr>
              <a:t>Dna</a:t>
            </a:r>
            <a:r>
              <a:rPr lang="it-IT" sz="2400" dirty="0" smtClean="0">
                <a:solidFill>
                  <a:srgbClr val="FF0000"/>
                </a:solidFill>
                <a:latin typeface="Tahoma"/>
                <a:cs typeface="Tahoma"/>
              </a:rPr>
              <a:t> digitale </a:t>
            </a:r>
            <a:r>
              <a:rPr lang="it-IT" sz="2400" dirty="0" smtClean="0">
                <a:solidFill>
                  <a:srgbClr val="000090"/>
                </a:solidFill>
                <a:latin typeface="Tahoma"/>
                <a:cs typeface="Tahoma"/>
              </a:rPr>
              <a:t>è un trafiletto tradotto da </a:t>
            </a:r>
            <a:r>
              <a:rPr lang="it-IT" sz="2400" dirty="0" smtClean="0">
                <a:solidFill>
                  <a:srgbClr val="0000FF"/>
                </a:solidFill>
                <a:latin typeface="Tahoma"/>
                <a:cs typeface="Tahoma"/>
              </a:rPr>
              <a:t>Nature</a:t>
            </a:r>
            <a:r>
              <a:rPr lang="it-IT" sz="2400" dirty="0" smtClean="0">
                <a:solidFill>
                  <a:srgbClr val="000090"/>
                </a:solidFill>
                <a:latin typeface="Tahoma"/>
                <a:cs typeface="Tahoma"/>
              </a:rPr>
              <a:t>, suppongo costituirà la prossima frontiera delle memorie informatiche.</a:t>
            </a:r>
          </a:p>
          <a:p>
            <a:pPr marL="457200" indent="-457200" algn="just">
              <a:buAutoNum type="alphaLcPeriod"/>
            </a:pPr>
            <a:r>
              <a:rPr lang="it-IT" sz="2400" dirty="0" smtClean="0">
                <a:solidFill>
                  <a:srgbClr val="FF0000"/>
                </a:solidFill>
                <a:latin typeface="Tahoma"/>
                <a:cs typeface="Tahoma"/>
              </a:rPr>
              <a:t>Mac da polso </a:t>
            </a:r>
            <a:r>
              <a:rPr lang="it-IT" sz="2400" dirty="0" smtClean="0">
                <a:solidFill>
                  <a:srgbClr val="000090"/>
                </a:solidFill>
                <a:latin typeface="Tahoma"/>
                <a:cs typeface="Tahoma"/>
              </a:rPr>
              <a:t>è un breve articolo tradotto da </a:t>
            </a:r>
            <a:r>
              <a:rPr lang="it-IT" sz="2400" dirty="0" smtClean="0">
                <a:solidFill>
                  <a:srgbClr val="0000FF"/>
                </a:solidFill>
                <a:latin typeface="Tahoma"/>
                <a:cs typeface="Tahoma"/>
              </a:rPr>
              <a:t>The New York Times </a:t>
            </a:r>
            <a:r>
              <a:rPr lang="it-IT" sz="2400" dirty="0" smtClean="0">
                <a:solidFill>
                  <a:srgbClr val="000090"/>
                </a:solidFill>
                <a:latin typeface="Tahoma"/>
                <a:cs typeface="Tahoma"/>
              </a:rPr>
              <a:t>che anticipa un computer portatile in vetro flessibile.</a:t>
            </a:r>
          </a:p>
          <a:p>
            <a:pPr marL="457200" indent="-457200" algn="just">
              <a:buAutoNum type="alphaLcPeriod"/>
            </a:pPr>
            <a:r>
              <a:rPr lang="it-IT" sz="2400" dirty="0" smtClean="0">
                <a:solidFill>
                  <a:srgbClr val="FF0000"/>
                </a:solidFill>
                <a:latin typeface="Tahoma"/>
                <a:cs typeface="Tahoma"/>
              </a:rPr>
              <a:t>Droni </a:t>
            </a:r>
            <a:r>
              <a:rPr lang="it-IT" sz="2400" dirty="0" smtClean="0">
                <a:solidFill>
                  <a:srgbClr val="000090"/>
                </a:solidFill>
                <a:latin typeface="Tahoma"/>
                <a:cs typeface="Tahoma"/>
              </a:rPr>
              <a:t>è l’originale da </a:t>
            </a:r>
            <a:r>
              <a:rPr lang="it-IT" sz="2400" dirty="0" smtClean="0">
                <a:solidFill>
                  <a:srgbClr val="0000FF"/>
                </a:solidFill>
                <a:latin typeface="Tahoma"/>
                <a:cs typeface="Tahoma"/>
              </a:rPr>
              <a:t>Time</a:t>
            </a:r>
            <a:r>
              <a:rPr lang="it-IT" sz="2400" dirty="0" smtClean="0">
                <a:solidFill>
                  <a:srgbClr val="000090"/>
                </a:solidFill>
                <a:latin typeface="Tahoma"/>
                <a:cs typeface="Tahoma"/>
              </a:rPr>
              <a:t> dell’11 febbraio ed è collegato a quanto anticipato nella </a:t>
            </a:r>
            <a:r>
              <a:rPr lang="it-IT" sz="2400" i="1" dirty="0" smtClean="0">
                <a:solidFill>
                  <a:srgbClr val="000090"/>
                </a:solidFill>
                <a:latin typeface="Tahoma"/>
                <a:cs typeface="Tahoma"/>
              </a:rPr>
              <a:t>galleria</a:t>
            </a:r>
            <a:r>
              <a:rPr lang="it-IT" sz="2400" dirty="0" smtClean="0">
                <a:solidFill>
                  <a:srgbClr val="000090"/>
                </a:solidFill>
                <a:latin typeface="Tahoma"/>
                <a:cs typeface="Tahoma"/>
              </a:rPr>
              <a:t> di gennaio.</a:t>
            </a:r>
          </a:p>
          <a:p>
            <a:pPr marL="457200" indent="-457200" algn="just">
              <a:buAutoNum type="alphaLcPeriod"/>
            </a:pPr>
            <a:r>
              <a:rPr lang="it-IT" sz="2400" dirty="0" smtClean="0">
                <a:solidFill>
                  <a:srgbClr val="FF0000"/>
                </a:solidFill>
                <a:latin typeface="Tahoma"/>
                <a:cs typeface="Tahoma"/>
              </a:rPr>
              <a:t>Geotermico da giardino </a:t>
            </a:r>
            <a:r>
              <a:rPr lang="it-IT" sz="2400" dirty="0" smtClean="0">
                <a:solidFill>
                  <a:srgbClr val="000090"/>
                </a:solidFill>
                <a:latin typeface="Tahoma"/>
                <a:cs typeface="Tahoma"/>
              </a:rPr>
              <a:t>dice opportunità e minacce delle ultime pompe di calore.</a:t>
            </a:r>
          </a:p>
          <a:p>
            <a:pPr marL="457200" indent="-457200" algn="just">
              <a:buAutoNum type="alphaLcPeriod"/>
            </a:pPr>
            <a:r>
              <a:rPr lang="it-IT" sz="2400" dirty="0" smtClean="0">
                <a:solidFill>
                  <a:srgbClr val="FF0000"/>
                </a:solidFill>
                <a:latin typeface="Tahoma"/>
                <a:cs typeface="Tahoma"/>
              </a:rPr>
              <a:t>Nuova termodinamica </a:t>
            </a:r>
            <a:r>
              <a:rPr lang="it-IT" sz="2400" dirty="0" smtClean="0">
                <a:solidFill>
                  <a:srgbClr val="000090"/>
                </a:solidFill>
                <a:latin typeface="Tahoma"/>
                <a:cs typeface="Tahoma"/>
              </a:rPr>
              <a:t>descrive i micro dispostivi che funzioneranno raccogliendo energia dall’ambiente; cioè microcomputer che non “consumeranno” nulla.</a:t>
            </a:r>
          </a:p>
          <a:p>
            <a:pPr marL="457200" indent="-457200" algn="just">
              <a:buAutoNum type="alphaLcPeriod"/>
            </a:pPr>
            <a:r>
              <a:rPr lang="it-IT" sz="2400" dirty="0" smtClean="0">
                <a:solidFill>
                  <a:srgbClr val="FF0000"/>
                </a:solidFill>
                <a:latin typeface="Tahoma"/>
                <a:cs typeface="Tahoma"/>
              </a:rPr>
              <a:t>Brevetto unico europeo </a:t>
            </a:r>
            <a:r>
              <a:rPr lang="it-IT" sz="2400" dirty="0" smtClean="0">
                <a:solidFill>
                  <a:srgbClr val="000090"/>
                </a:solidFill>
                <a:latin typeface="Tahoma"/>
                <a:cs typeface="Tahoma"/>
              </a:rPr>
              <a:t>è un trafiletto tratto </a:t>
            </a:r>
            <a:r>
              <a:rPr lang="it-IT" sz="2400" dirty="0">
                <a:solidFill>
                  <a:srgbClr val="000090"/>
                </a:solidFill>
                <a:latin typeface="Tahoma"/>
                <a:cs typeface="Tahoma"/>
              </a:rPr>
              <a:t>(come i due sopra) </a:t>
            </a:r>
            <a:r>
              <a:rPr lang="it-IT" sz="2400" dirty="0" smtClean="0">
                <a:solidFill>
                  <a:srgbClr val="000090"/>
                </a:solidFill>
                <a:latin typeface="Tahoma"/>
                <a:cs typeface="Tahoma"/>
              </a:rPr>
              <a:t>dall’ultimo </a:t>
            </a:r>
            <a:r>
              <a:rPr lang="it-IT" sz="2400" dirty="0" smtClean="0">
                <a:solidFill>
                  <a:srgbClr val="0000FF"/>
                </a:solidFill>
                <a:latin typeface="Tahoma"/>
                <a:cs typeface="Tahoma"/>
              </a:rPr>
              <a:t>Le Scienze</a:t>
            </a:r>
            <a:r>
              <a:rPr lang="it-IT" sz="2400" dirty="0" smtClean="0">
                <a:solidFill>
                  <a:srgbClr val="000090"/>
                </a:solidFill>
                <a:latin typeface="Tahoma"/>
                <a:cs typeface="Tahoma"/>
              </a:rPr>
              <a:t>; dovrebbe entrare in vigore dal 2014 ma c’è un ricorso ispano-italico … (torna a &gt; “agonia europea”).</a:t>
            </a:r>
          </a:p>
          <a:p>
            <a:pPr marL="457200" indent="-457200" algn="just">
              <a:buAutoNum type="alphaLcPeriod"/>
            </a:pPr>
            <a:r>
              <a:rPr lang="it-IT" sz="2400" dirty="0" smtClean="0">
                <a:solidFill>
                  <a:srgbClr val="FF0000"/>
                </a:solidFill>
                <a:latin typeface="Tahoma"/>
                <a:cs typeface="Tahoma"/>
              </a:rPr>
              <a:t>Il nuovo gattopardo </a:t>
            </a:r>
            <a:r>
              <a:rPr lang="it-IT" sz="2400" dirty="0" smtClean="0">
                <a:solidFill>
                  <a:srgbClr val="000090"/>
                </a:solidFill>
                <a:latin typeface="Tahoma"/>
                <a:cs typeface="Tahoma"/>
              </a:rPr>
              <a:t>è il mio titolo della vignetta del sempre terribile </a:t>
            </a:r>
            <a:r>
              <a:rPr lang="it-IT" sz="2400" dirty="0" err="1" smtClean="0">
                <a:solidFill>
                  <a:srgbClr val="000090"/>
                </a:solidFill>
                <a:latin typeface="Tahoma"/>
                <a:cs typeface="Tahoma"/>
              </a:rPr>
              <a:t>El</a:t>
            </a:r>
            <a:r>
              <a:rPr lang="it-IT" sz="2400" dirty="0" smtClean="0">
                <a:solidFill>
                  <a:srgbClr val="000090"/>
                </a:solidFill>
                <a:latin typeface="Tahoma"/>
                <a:cs typeface="Tahoma"/>
              </a:rPr>
              <a:t> Roto, da </a:t>
            </a:r>
            <a:r>
              <a:rPr lang="it-IT" sz="2400" dirty="0" err="1" smtClean="0">
                <a:solidFill>
                  <a:srgbClr val="0000FF"/>
                </a:solidFill>
                <a:latin typeface="Tahoma"/>
                <a:cs typeface="Tahoma"/>
              </a:rPr>
              <a:t>El</a:t>
            </a:r>
            <a:r>
              <a:rPr lang="it-IT" sz="2400" dirty="0" smtClean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lang="it-IT" sz="2400" dirty="0" err="1" smtClean="0">
                <a:solidFill>
                  <a:srgbClr val="0000FF"/>
                </a:solidFill>
                <a:latin typeface="Tahoma"/>
                <a:cs typeface="Tahoma"/>
              </a:rPr>
              <a:t>Pais</a:t>
            </a:r>
            <a:r>
              <a:rPr lang="it-IT" sz="2400" dirty="0" smtClean="0">
                <a:solidFill>
                  <a:srgbClr val="000090"/>
                </a:solidFill>
                <a:latin typeface="Tahoma"/>
                <a:cs typeface="Tahoma"/>
              </a:rPr>
              <a:t>.</a:t>
            </a:r>
            <a:endParaRPr lang="it-IT" sz="2400" dirty="0">
              <a:solidFill>
                <a:srgbClr val="000090"/>
              </a:solidFill>
              <a:latin typeface="Tahoma"/>
              <a:cs typeface="Tahoma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rgbClr val="FDFBC9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 smtClean="0">
                <a:solidFill>
                  <a:srgbClr val="000090"/>
                </a:solidFill>
                <a:latin typeface="Tahoma"/>
                <a:cs typeface="Tahoma"/>
              </a:rPr>
              <a:t>4. CREATIVITA’ E INNOVAZIONE</a:t>
            </a:r>
          </a:p>
        </p:txBody>
      </p:sp>
      <p:pic>
        <p:nvPicPr>
          <p:cNvPr id="6" name="Immagine 5" descr="0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56376" y="725860"/>
            <a:ext cx="1130880" cy="1489803"/>
          </a:xfrm>
          <a:prstGeom prst="rect">
            <a:avLst/>
          </a:prstGeom>
        </p:spPr>
      </p:pic>
      <p:pic>
        <p:nvPicPr>
          <p:cNvPr id="2" name="Immagine 1" descr="cop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48425" y="4090687"/>
            <a:ext cx="1138831" cy="1484447"/>
          </a:xfrm>
          <a:prstGeom prst="rect">
            <a:avLst/>
          </a:prstGeom>
        </p:spPr>
      </p:pic>
      <p:pic>
        <p:nvPicPr>
          <p:cNvPr id="3" name="Immagine 2" descr="0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69224" y="2526494"/>
            <a:ext cx="1145231" cy="1538173"/>
          </a:xfrm>
          <a:prstGeom prst="rect">
            <a:avLst/>
          </a:prstGeom>
        </p:spPr>
      </p:pic>
      <p:pic>
        <p:nvPicPr>
          <p:cNvPr id="4" name="Immagine 3" descr="The_New_York_Times_logo.pn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56376" y="2305658"/>
            <a:ext cx="1117600" cy="220836"/>
          </a:xfrm>
          <a:prstGeom prst="rect">
            <a:avLst/>
          </a:prstGeom>
        </p:spPr>
      </p:pic>
      <p:pic>
        <p:nvPicPr>
          <p:cNvPr id="10" name="Immagine 9" descr="images-2.jpe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69224" y="5687099"/>
            <a:ext cx="1141348" cy="231944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228601" y="1524000"/>
          <a:ext cx="8686798" cy="4495802"/>
        </p:xfrm>
        <a:graphic>
          <a:graphicData uri="http://schemas.openxmlformats.org/drawingml/2006/table">
            <a:tbl>
              <a:tblPr/>
              <a:tblGrid>
                <a:gridCol w="6481945"/>
                <a:gridCol w="314979"/>
                <a:gridCol w="314979"/>
                <a:gridCol w="314979"/>
                <a:gridCol w="314979"/>
                <a:gridCol w="314979"/>
                <a:gridCol w="314979"/>
                <a:gridCol w="314979"/>
              </a:tblGrid>
              <a:tr h="27988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333399"/>
                          </a:solidFill>
                          <a:latin typeface="Tahoma"/>
                        </a:rPr>
                        <a:t>sei domande in un minuto, gradito un altro minuto per critiche e suggerimenti</a:t>
                      </a:r>
                    </a:p>
                  </a:txBody>
                  <a:tcPr marL="11634" marR="11634" marT="11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333399"/>
                        </a:solidFill>
                        <a:latin typeface="Tahoma"/>
                      </a:endParaRPr>
                    </a:p>
                  </a:txBody>
                  <a:tcPr marL="11634" marR="11634" marT="11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333399"/>
                        </a:solidFill>
                        <a:latin typeface="Tahoma"/>
                      </a:endParaRPr>
                    </a:p>
                  </a:txBody>
                  <a:tcPr marL="11634" marR="11634" marT="11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333399"/>
                        </a:solidFill>
                        <a:latin typeface="Tahoma"/>
                      </a:endParaRPr>
                    </a:p>
                  </a:txBody>
                  <a:tcPr marL="11634" marR="11634" marT="11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333399"/>
                        </a:solidFill>
                        <a:latin typeface="Tahoma"/>
                      </a:endParaRPr>
                    </a:p>
                  </a:txBody>
                  <a:tcPr marL="11634" marR="11634" marT="11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333399"/>
                        </a:solidFill>
                        <a:latin typeface="Tahoma"/>
                      </a:endParaRPr>
                    </a:p>
                  </a:txBody>
                  <a:tcPr marL="11634" marR="11634" marT="11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333399"/>
                        </a:solidFill>
                        <a:latin typeface="Tahoma"/>
                      </a:endParaRPr>
                    </a:p>
                  </a:txBody>
                  <a:tcPr marL="11634" marR="11634" marT="11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333399"/>
                        </a:solidFill>
                        <a:latin typeface="Tahoma"/>
                      </a:endParaRPr>
                    </a:p>
                  </a:txBody>
                  <a:tcPr marL="11634" marR="11634" marT="11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3738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 err="1">
                          <a:solidFill>
                            <a:srgbClr val="333399"/>
                          </a:solidFill>
                          <a:latin typeface="Tahoma"/>
                        </a:rPr>
                        <a:t>1</a:t>
                      </a:r>
                      <a:r>
                        <a:rPr lang="it-IT" sz="1400" b="0" i="0" u="none" strike="noStrike" dirty="0">
                          <a:solidFill>
                            <a:srgbClr val="333399"/>
                          </a:solidFill>
                          <a:latin typeface="Tahoma"/>
                        </a:rPr>
                        <a:t>. CONTENUTI PROPOSTI NEL 2012.</a:t>
                      </a:r>
                      <a:r>
                        <a:rPr lang="it-IT" sz="1400" b="0" i="0" u="none" strike="noStrike" dirty="0" smtClean="0">
                          <a:solidFill>
                            <a:srgbClr val="333399"/>
                          </a:solidFill>
                          <a:latin typeface="Tahoma"/>
                        </a:rPr>
                        <a:t> </a:t>
                      </a:r>
                      <a:endParaRPr lang="it-IT" sz="1400" b="0" i="0" u="none" strike="noStrike" dirty="0">
                        <a:solidFill>
                          <a:srgbClr val="333399"/>
                        </a:solidFill>
                        <a:latin typeface="Tahoma"/>
                      </a:endParaRPr>
                    </a:p>
                  </a:txBody>
                  <a:tcPr marL="11634" marR="11634" marT="11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333399"/>
                          </a:solidFill>
                          <a:latin typeface="Tahoma"/>
                        </a:rPr>
                        <a:t>eccellente</a:t>
                      </a:r>
                    </a:p>
                  </a:txBody>
                  <a:tcPr marL="11634" marR="11634" marT="11634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B71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333399"/>
                          </a:solidFill>
                          <a:latin typeface="Tahoma"/>
                        </a:rPr>
                        <a:t>ottimo</a:t>
                      </a:r>
                    </a:p>
                  </a:txBody>
                  <a:tcPr marL="11634" marR="11634" marT="11634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333399"/>
                          </a:solidFill>
                          <a:latin typeface="Tahoma"/>
                        </a:rPr>
                        <a:t>buono</a:t>
                      </a:r>
                    </a:p>
                  </a:txBody>
                  <a:tcPr marL="11634" marR="11634" marT="11634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333399"/>
                          </a:solidFill>
                          <a:latin typeface="Tahoma"/>
                        </a:rPr>
                        <a:t>medio</a:t>
                      </a:r>
                    </a:p>
                  </a:txBody>
                  <a:tcPr marL="11634" marR="11634" marT="11634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333399"/>
                          </a:solidFill>
                          <a:latin typeface="Tahoma"/>
                        </a:rPr>
                        <a:t>mediocre</a:t>
                      </a:r>
                    </a:p>
                  </a:txBody>
                  <a:tcPr marL="11634" marR="11634" marT="11634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333399"/>
                          </a:solidFill>
                          <a:latin typeface="Tahoma"/>
                        </a:rPr>
                        <a:t>scarso</a:t>
                      </a:r>
                    </a:p>
                  </a:txBody>
                  <a:tcPr marL="11634" marR="11634" marT="11634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08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333399"/>
                          </a:solidFill>
                          <a:latin typeface="Tahoma"/>
                        </a:rPr>
                        <a:t>pessimo</a:t>
                      </a:r>
                    </a:p>
                  </a:txBody>
                  <a:tcPr marL="11634" marR="11634" marT="11634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0806"/>
                    </a:solidFill>
                  </a:tcPr>
                </a:tc>
              </a:tr>
              <a:tr h="27988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333399"/>
                          </a:solidFill>
                          <a:latin typeface="Tahoma"/>
                        </a:rPr>
                        <a:t>come giudica la qualità dei contenuti delle informative delle quattro aree:</a:t>
                      </a:r>
                    </a:p>
                  </a:txBody>
                  <a:tcPr marL="11634" marR="11634" marT="11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33339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11634" marR="11634" marT="11634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B71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33339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11634" marR="11634" marT="11634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33339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11634" marR="11634" marT="11634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33339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11634" marR="11634" marT="11634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33339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11634" marR="11634" marT="11634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33339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11634" marR="11634" marT="11634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08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33339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11634" marR="11634" marT="11634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</a:tr>
              <a:tr h="27988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333399"/>
                          </a:solidFill>
                          <a:latin typeface="Tahoma"/>
                        </a:rPr>
                        <a:t>strategia e decisioni</a:t>
                      </a:r>
                    </a:p>
                  </a:txBody>
                  <a:tcPr marL="11634" marR="11634" marT="1163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33339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11634" marR="11634" marT="11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B71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33339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11634" marR="11634" marT="11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33339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11634" marR="11634" marT="11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33339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11634" marR="11634" marT="11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33339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11634" marR="11634" marT="11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33339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11634" marR="11634" marT="11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08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33339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11634" marR="11634" marT="11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</a:tr>
              <a:tr h="27988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333399"/>
                          </a:solidFill>
                          <a:latin typeface="Tahoma"/>
                        </a:rPr>
                        <a:t>organizzazione</a:t>
                      </a:r>
                    </a:p>
                  </a:txBody>
                  <a:tcPr marL="11634" marR="11634" marT="1163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33339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11634" marR="11634" marT="11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B71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33339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11634" marR="11634" marT="11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33339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11634" marR="11634" marT="11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33339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11634" marR="11634" marT="11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33339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11634" marR="11634" marT="11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33339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11634" marR="11634" marT="11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08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33339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11634" marR="11634" marT="11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</a:tr>
              <a:tr h="27988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333399"/>
                          </a:solidFill>
                          <a:latin typeface="Tahoma"/>
                        </a:rPr>
                        <a:t>comunicazione e marketing</a:t>
                      </a:r>
                    </a:p>
                  </a:txBody>
                  <a:tcPr marL="11634" marR="11634" marT="1163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33339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11634" marR="11634" marT="11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B71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33339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11634" marR="11634" marT="11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33339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11634" marR="11634" marT="11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33339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11634" marR="11634" marT="11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33339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11634" marR="11634" marT="11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33339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11634" marR="11634" marT="11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08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33339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11634" marR="11634" marT="11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</a:tr>
              <a:tr h="27988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333399"/>
                          </a:solidFill>
                          <a:latin typeface="Tahoma"/>
                        </a:rPr>
                        <a:t>creatività e innovazione</a:t>
                      </a:r>
                    </a:p>
                  </a:txBody>
                  <a:tcPr marL="11634" marR="11634" marT="1163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33339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11634" marR="11634" marT="11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B71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33339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11634" marR="11634" marT="11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33339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11634" marR="11634" marT="11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33339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11634" marR="11634" marT="11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33339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11634" marR="11634" marT="11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33339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11634" marR="11634" marT="11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08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33339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11634" marR="11634" marT="11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</a:tr>
              <a:tr h="27988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333399"/>
                          </a:solidFill>
                          <a:latin typeface="Tahoma"/>
                        </a:rPr>
                        <a:t>2. FORMATI ADOTTATI. Sono pdf optimized e Powerpoint, come li giudica?</a:t>
                      </a:r>
                    </a:p>
                  </a:txBody>
                  <a:tcPr marL="11634" marR="11634" marT="1163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33339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11634" marR="11634" marT="1163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B71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33339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11634" marR="11634" marT="1163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33339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11634" marR="11634" marT="1163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33339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11634" marR="11634" marT="1163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33339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11634" marR="11634" marT="1163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33339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11634" marR="11634" marT="1163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08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33339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11634" marR="11634" marT="1163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</a:tr>
              <a:tr h="27988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 err="1">
                          <a:solidFill>
                            <a:srgbClr val="333399"/>
                          </a:solidFill>
                          <a:latin typeface="Tahoma"/>
                        </a:rPr>
                        <a:t>3</a:t>
                      </a:r>
                      <a:r>
                        <a:rPr lang="it-IT" sz="1400" b="0" i="0" u="none" strike="noStrike" dirty="0">
                          <a:solidFill>
                            <a:srgbClr val="333399"/>
                          </a:solidFill>
                          <a:latin typeface="Tahoma"/>
                        </a:rPr>
                        <a:t>. PERIODICITA'. Nel 2012 ho inviato 19 aggiornamenti: troppi, pochi?</a:t>
                      </a:r>
                    </a:p>
                  </a:txBody>
                  <a:tcPr marL="11634" marR="11634" marT="1163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33339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11634" marR="11634" marT="1163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B71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33339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11634" marR="11634" marT="1163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33339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11634" marR="11634" marT="1163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33339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11634" marR="11634" marT="1163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33339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11634" marR="11634" marT="1163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33339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11634" marR="11634" marT="1163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08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33339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11634" marR="11634" marT="1163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</a:tr>
              <a:tr h="299761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 err="1">
                          <a:solidFill>
                            <a:srgbClr val="333399"/>
                          </a:solidFill>
                          <a:latin typeface="Tahoma"/>
                        </a:rPr>
                        <a:t>4</a:t>
                      </a:r>
                      <a:r>
                        <a:rPr lang="it-IT" sz="1400" b="0" i="0" u="none" strike="noStrike" dirty="0">
                          <a:solidFill>
                            <a:srgbClr val="333399"/>
                          </a:solidFill>
                          <a:latin typeface="Tahoma"/>
                        </a:rPr>
                        <a:t>. MODALITA' </a:t>
                      </a:r>
                      <a:r>
                        <a:rPr lang="it-IT" sz="1400" b="0" i="0" u="none" strike="noStrike" dirty="0" err="1">
                          <a:solidFill>
                            <a:srgbClr val="333399"/>
                          </a:solidFill>
                          <a:latin typeface="Tahoma"/>
                        </a:rPr>
                        <a:t>DI</a:t>
                      </a:r>
                      <a:r>
                        <a:rPr lang="it-IT" sz="1400" b="0" i="0" u="none" strike="noStrike" dirty="0">
                          <a:solidFill>
                            <a:srgbClr val="333399"/>
                          </a:solidFill>
                          <a:latin typeface="Tahoma"/>
                        </a:rPr>
                        <a:t> AVVISO. È una breve mail con in calce indice e sommario </a:t>
                      </a:r>
                      <a:r>
                        <a:rPr lang="it-IT" sz="1400" b="0" i="0" u="none" strike="noStrike" dirty="0" err="1">
                          <a:solidFill>
                            <a:srgbClr val="333399"/>
                          </a:solidFill>
                          <a:latin typeface="Tahoma"/>
                        </a:rPr>
                        <a:t>…</a:t>
                      </a:r>
                      <a:endParaRPr lang="it-IT" sz="1400" b="0" i="0" u="none" strike="noStrike" dirty="0">
                        <a:solidFill>
                          <a:srgbClr val="333399"/>
                        </a:solidFill>
                        <a:latin typeface="Tahoma"/>
                      </a:endParaRPr>
                    </a:p>
                  </a:txBody>
                  <a:tcPr marL="11634" marR="11634" marT="1163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33339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11634" marR="11634" marT="1163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B71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33339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11634" marR="11634" marT="1163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33339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11634" marR="11634" marT="1163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33339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11634" marR="11634" marT="1163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33339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11634" marR="11634" marT="1163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33339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11634" marR="11634" marT="1163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08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33339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11634" marR="11634" marT="1163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</a:tr>
              <a:tr h="27988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 err="1">
                          <a:solidFill>
                            <a:srgbClr val="333399"/>
                          </a:solidFill>
                          <a:latin typeface="Tahoma"/>
                        </a:rPr>
                        <a:t>5</a:t>
                      </a:r>
                      <a:r>
                        <a:rPr lang="it-IT" sz="1400" b="0" i="0" u="none" strike="noStrike" dirty="0">
                          <a:solidFill>
                            <a:srgbClr val="333399"/>
                          </a:solidFill>
                          <a:latin typeface="Tahoma"/>
                        </a:rPr>
                        <a:t>. MODALITA' </a:t>
                      </a:r>
                      <a:r>
                        <a:rPr lang="it-IT" sz="1400" b="0" i="0" u="none" strike="noStrike" dirty="0" err="1" smtClean="0">
                          <a:solidFill>
                            <a:srgbClr val="333399"/>
                          </a:solidFill>
                          <a:latin typeface="Tahoma"/>
                        </a:rPr>
                        <a:t>D’INVIO</a:t>
                      </a:r>
                      <a:r>
                        <a:rPr lang="it-IT" sz="1400" b="0" i="0" u="none" strike="noStrike" dirty="0">
                          <a:solidFill>
                            <a:srgbClr val="333399"/>
                          </a:solidFill>
                          <a:latin typeface="Tahoma"/>
                        </a:rPr>
                        <a:t>. Pongo i materiali in </a:t>
                      </a:r>
                      <a:r>
                        <a:rPr lang="it-IT" sz="1400" b="0" i="0" u="none" strike="noStrike" dirty="0" err="1">
                          <a:solidFill>
                            <a:srgbClr val="333399"/>
                          </a:solidFill>
                          <a:latin typeface="Tahoma"/>
                        </a:rPr>
                        <a:t>dropbox</a:t>
                      </a:r>
                      <a:r>
                        <a:rPr lang="it-IT" sz="1400" b="0" i="0" u="none" strike="noStrike" dirty="0">
                          <a:solidFill>
                            <a:srgbClr val="333399"/>
                          </a:solidFill>
                          <a:latin typeface="Tahoma"/>
                        </a:rPr>
                        <a:t>, come giudica</a:t>
                      </a:r>
                      <a:r>
                        <a:rPr lang="it-IT" sz="1400" b="0" i="0" u="none" strike="noStrike" dirty="0" smtClean="0">
                          <a:solidFill>
                            <a:srgbClr val="333399"/>
                          </a:solidFill>
                          <a:latin typeface="Tahoma"/>
                        </a:rPr>
                        <a:t> la </a:t>
                      </a:r>
                      <a:r>
                        <a:rPr lang="it-IT" sz="1400" b="0" i="0" u="none" strike="noStrike" dirty="0">
                          <a:solidFill>
                            <a:srgbClr val="333399"/>
                          </a:solidFill>
                          <a:latin typeface="Tahoma"/>
                        </a:rPr>
                        <a:t>soluzione?</a:t>
                      </a:r>
                    </a:p>
                  </a:txBody>
                  <a:tcPr marL="11634" marR="11634" marT="1163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33339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11634" marR="11634" marT="1163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B71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33339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11634" marR="11634" marT="1163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33339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11634" marR="11634" marT="1163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33339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11634" marR="11634" marT="1163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33339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11634" marR="11634" marT="1163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33339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11634" marR="11634" marT="1163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08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33339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11634" marR="11634" marT="1163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</a:tr>
              <a:tr h="27988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 err="1">
                          <a:solidFill>
                            <a:srgbClr val="333399"/>
                          </a:solidFill>
                          <a:latin typeface="Tahoma"/>
                        </a:rPr>
                        <a:t>6</a:t>
                      </a:r>
                      <a:r>
                        <a:rPr lang="it-IT" sz="1400" b="0" i="0" u="none" strike="noStrike" dirty="0">
                          <a:solidFill>
                            <a:srgbClr val="333399"/>
                          </a:solidFill>
                          <a:latin typeface="Tahoma"/>
                        </a:rPr>
                        <a:t>. NUOVO NOME. Come giudica il nuovo nome Galleria Galleri?</a:t>
                      </a:r>
                    </a:p>
                  </a:txBody>
                  <a:tcPr marL="11634" marR="11634" marT="1163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33339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11634" marR="11634" marT="11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B71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33339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11634" marR="11634" marT="11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33339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11634" marR="11634" marT="11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33339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11634" marR="11634" marT="11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33339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11634" marR="11634" marT="11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33339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11634" marR="11634" marT="11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08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33339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11634" marR="11634" marT="11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</a:tr>
              <a:tr h="27988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333399"/>
                          </a:solidFill>
                          <a:latin typeface="Tahoma"/>
                        </a:rPr>
                        <a:t>come giudica l'alternativa Prometeo in Azienda?</a:t>
                      </a:r>
                    </a:p>
                  </a:txBody>
                  <a:tcPr marL="11634" marR="11634" marT="1163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33339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11634" marR="11634" marT="11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B71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33339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11634" marR="11634" marT="11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33339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11634" marR="11634" marT="11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33339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11634" marR="11634" marT="11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33339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11634" marR="11634" marT="11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33339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11634" marR="11634" marT="11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08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33339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11634" marR="11634" marT="11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</a:tr>
              <a:tr h="27988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333399"/>
                          </a:solidFill>
                          <a:latin typeface="Tahoma"/>
                        </a:rPr>
                        <a:t>come giudica l'alternativa Problem Solver PMI?</a:t>
                      </a:r>
                    </a:p>
                  </a:txBody>
                  <a:tcPr marL="11634" marR="11634" marT="1163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33339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11634" marR="11634" marT="11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B71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33339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11634" marR="11634" marT="11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33339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11634" marR="11634" marT="11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33339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11634" marR="11634" marT="11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33339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11634" marR="11634" marT="11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33339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11634" marR="11634" marT="11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08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 err="1">
                          <a:solidFill>
                            <a:srgbClr val="333399"/>
                          </a:solidFill>
                          <a:latin typeface="Tahoma"/>
                        </a:rPr>
                        <a:t> </a:t>
                      </a:r>
                      <a:endParaRPr lang="it-IT" sz="1400" b="0" i="0" u="none" strike="noStrike" dirty="0">
                        <a:solidFill>
                          <a:srgbClr val="333399"/>
                        </a:solidFill>
                        <a:latin typeface="Tahoma"/>
                      </a:endParaRPr>
                    </a:p>
                  </a:txBody>
                  <a:tcPr marL="11634" marR="11634" marT="11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</a:tr>
            </a:tbl>
          </a:graphicData>
        </a:graphic>
      </p:graphicFrame>
      <p:sp>
        <p:nvSpPr>
          <p:cNvPr id="9" name="Rettangolo 8"/>
          <p:cNvSpPr/>
          <p:nvPr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rgbClr val="FDFBC9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 smtClean="0">
                <a:solidFill>
                  <a:srgbClr val="000090"/>
                </a:solidFill>
                <a:latin typeface="Tahoma"/>
                <a:cs typeface="Tahoma"/>
              </a:rPr>
              <a:t>UN MINUTO PER MIGLIORARE</a:t>
            </a:r>
          </a:p>
        </p:txBody>
      </p:sp>
      <p:sp>
        <p:nvSpPr>
          <p:cNvPr id="10" name="Rettangolo 9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FDFBC9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rgbClr val="000090"/>
                </a:solidFill>
                <a:latin typeface="Tahoma"/>
                <a:cs typeface="Tahoma"/>
              </a:rPr>
              <a:t>MARCO GALLERI strategia, organizzazione, comunicazione, marketing. www.marcogalleri.it</a:t>
            </a:r>
          </a:p>
        </p:txBody>
      </p:sp>
      <p:pic>
        <p:nvPicPr>
          <p:cNvPr id="11" name="Picture 4" descr="spiral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248400"/>
            <a:ext cx="6176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ttangolo 13"/>
          <p:cNvSpPr/>
          <p:nvPr/>
        </p:nvSpPr>
        <p:spPr>
          <a:xfrm>
            <a:off x="0" y="60067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dirty="0" smtClean="0">
                <a:solidFill>
                  <a:srgbClr val="FF0000"/>
                </a:solidFill>
              </a:rPr>
              <a:t>Questo è il </a:t>
            </a:r>
            <a:r>
              <a:rPr lang="it-IT" b="1" dirty="0" smtClean="0">
                <a:solidFill>
                  <a:srgbClr val="008000"/>
                </a:solidFill>
              </a:rPr>
              <a:t>terzo numero </a:t>
            </a:r>
            <a:r>
              <a:rPr lang="it-IT" dirty="0" smtClean="0">
                <a:solidFill>
                  <a:srgbClr val="FF0000"/>
                </a:solidFill>
              </a:rPr>
              <a:t>di </a:t>
            </a:r>
            <a:r>
              <a:rPr lang="it-IT" b="1" dirty="0" smtClean="0">
                <a:solidFill>
                  <a:srgbClr val="FF0000"/>
                </a:solidFill>
                <a:latin typeface="BlairMdITC TT-Medium"/>
                <a:cs typeface="BlairMdITC TT-Medium"/>
              </a:rPr>
              <a:t>GALLERIA GALLERI</a:t>
            </a:r>
            <a:endParaRPr lang="it-IT" b="1" dirty="0" smtClean="0">
              <a:solidFill>
                <a:srgbClr val="FF0000"/>
              </a:solidFill>
              <a:cs typeface="Calibri"/>
            </a:endParaRPr>
          </a:p>
          <a:p>
            <a:pPr algn="ctr"/>
            <a:r>
              <a:rPr lang="it-IT" dirty="0" smtClean="0">
                <a:solidFill>
                  <a:srgbClr val="000090"/>
                </a:solidFill>
              </a:rPr>
              <a:t>Ti sarei grato se volessi compilare </a:t>
            </a:r>
            <a:r>
              <a:rPr lang="it-IT" b="1" dirty="0" smtClean="0">
                <a:solidFill>
                  <a:srgbClr val="000090"/>
                </a:solidFill>
              </a:rPr>
              <a:t>in un minuto </a:t>
            </a:r>
            <a:r>
              <a:rPr lang="it-IT" dirty="0" smtClean="0">
                <a:solidFill>
                  <a:srgbClr val="000090"/>
                </a:solidFill>
              </a:rPr>
              <a:t>il </a:t>
            </a:r>
            <a:r>
              <a:rPr lang="it-IT" b="1" dirty="0" smtClean="0">
                <a:solidFill>
                  <a:srgbClr val="4F6228"/>
                </a:solidFill>
              </a:rPr>
              <a:t>questionario allegato </a:t>
            </a:r>
            <a:r>
              <a:rPr lang="it-IT" dirty="0" smtClean="0">
                <a:solidFill>
                  <a:srgbClr val="000090"/>
                </a:solidFill>
              </a:rPr>
              <a:t>nel foglio elettronico con opinioni critiche e suggerimenti migliorativi. Queste le sei domande.</a:t>
            </a:r>
            <a:endParaRPr lang="it-IT" dirty="0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FDFBC9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rgbClr val="000090"/>
                </a:solidFill>
                <a:latin typeface="Tahoma"/>
                <a:cs typeface="Tahoma"/>
              </a:rPr>
              <a:t>MARCO GALLERI strategia, organizzazione, comunicazione, marketing. www.marcogalleri.it</a:t>
            </a:r>
          </a:p>
        </p:txBody>
      </p:sp>
      <p:pic>
        <p:nvPicPr>
          <p:cNvPr id="8" name="Picture 4" descr="spiral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248400"/>
            <a:ext cx="6176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ttangolo 13"/>
          <p:cNvSpPr/>
          <p:nvPr/>
        </p:nvSpPr>
        <p:spPr>
          <a:xfrm>
            <a:off x="3448" y="0"/>
            <a:ext cx="9144000" cy="609600"/>
          </a:xfrm>
          <a:prstGeom prst="rect">
            <a:avLst/>
          </a:prstGeom>
          <a:solidFill>
            <a:srgbClr val="FDFBC9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 smtClean="0">
                <a:solidFill>
                  <a:srgbClr val="000090"/>
                </a:solidFill>
                <a:latin typeface="Tahoma"/>
                <a:cs typeface="Tahoma"/>
              </a:rPr>
              <a:t>ESITI A FINE FEBBARIO</a:t>
            </a:r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827584" y="1052736"/>
            <a:ext cx="7632848" cy="489654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it-IT" sz="2400" dirty="0" smtClean="0">
                <a:solidFill>
                  <a:srgbClr val="000090"/>
                </a:solidFill>
                <a:latin typeface="Tahoma"/>
                <a:cs typeface="Tahoma"/>
              </a:rPr>
              <a:t>Nel ringraziare quanti hanno già speso un minuto per compilare il questionario riporto in sintesi gli esiti a oggi.</a:t>
            </a:r>
          </a:p>
          <a:p>
            <a:pPr marL="0" indent="0" algn="just">
              <a:buNone/>
            </a:pPr>
            <a:endParaRPr lang="it-IT" sz="2400" dirty="0" smtClean="0">
              <a:solidFill>
                <a:srgbClr val="FF0000"/>
              </a:solidFill>
              <a:latin typeface="Tahoma"/>
              <a:cs typeface="Tahoma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it-IT" sz="2400" dirty="0" smtClean="0">
                <a:solidFill>
                  <a:srgbClr val="FF0000"/>
                </a:solidFill>
                <a:latin typeface="Tahoma"/>
                <a:cs typeface="Tahoma"/>
              </a:rPr>
              <a:t>I contenuti vengono mediamente considerati ottimi.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t-IT" sz="2400" dirty="0" smtClean="0">
                <a:solidFill>
                  <a:srgbClr val="000090"/>
                </a:solidFill>
                <a:latin typeface="Tahoma"/>
                <a:cs typeface="Tahoma"/>
              </a:rPr>
              <a:t>I formati pdf sembrano più graditi dei </a:t>
            </a:r>
            <a:r>
              <a:rPr lang="it-IT" sz="2400" dirty="0" err="1" smtClean="0">
                <a:solidFill>
                  <a:srgbClr val="000090"/>
                </a:solidFill>
                <a:latin typeface="Tahoma"/>
                <a:cs typeface="Tahoma"/>
              </a:rPr>
              <a:t>powerpoint</a:t>
            </a:r>
            <a:r>
              <a:rPr lang="it-IT" sz="2400" dirty="0" smtClean="0">
                <a:solidFill>
                  <a:srgbClr val="000090"/>
                </a:solidFill>
                <a:latin typeface="Tahoma"/>
                <a:cs typeface="Tahoma"/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t-IT" sz="2400" dirty="0" smtClean="0">
                <a:solidFill>
                  <a:srgbClr val="FF0000"/>
                </a:solidFill>
                <a:latin typeface="Tahoma"/>
                <a:cs typeface="Tahoma"/>
              </a:rPr>
              <a:t>Sulla periodicità finora prevale un invio al mese.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t-IT" sz="2400" dirty="0" smtClean="0">
                <a:solidFill>
                  <a:srgbClr val="000090"/>
                </a:solidFill>
                <a:latin typeface="Tahoma"/>
                <a:cs typeface="Tahoma"/>
              </a:rPr>
              <a:t>Le modalità di avviso sono generalmente gradite.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t-IT" sz="2400" dirty="0" smtClean="0">
                <a:solidFill>
                  <a:srgbClr val="FF0000"/>
                </a:solidFill>
                <a:latin typeface="Tahoma"/>
                <a:cs typeface="Tahoma"/>
              </a:rPr>
              <a:t>Sulle modalità di invio ho ricevuto suggerimenti interessanti.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t-IT" sz="2400" dirty="0" smtClean="0">
                <a:solidFill>
                  <a:srgbClr val="000090"/>
                </a:solidFill>
                <a:latin typeface="Tahoma"/>
                <a:cs typeface="Tahoma"/>
              </a:rPr>
              <a:t>Il nuovo nome non è granché, ma risulta preferito alle alternative.</a:t>
            </a:r>
          </a:p>
          <a:p>
            <a:pPr marL="457200" indent="-457200" algn="just">
              <a:buFont typeface="+mj-lt"/>
              <a:buAutoNum type="arabicPeriod"/>
            </a:pPr>
            <a:endParaRPr lang="it-IT" sz="2400" dirty="0">
              <a:solidFill>
                <a:srgbClr val="000090"/>
              </a:solidFill>
              <a:latin typeface="Tahoma"/>
              <a:cs typeface="Tahoma"/>
            </a:endParaRPr>
          </a:p>
          <a:p>
            <a:pPr marL="0" indent="0" algn="just">
              <a:buNone/>
            </a:pPr>
            <a:r>
              <a:rPr lang="it-IT" sz="2400" dirty="0" smtClean="0">
                <a:solidFill>
                  <a:srgbClr val="000090"/>
                </a:solidFill>
                <a:latin typeface="Tahoma"/>
                <a:cs typeface="Tahoma"/>
              </a:rPr>
              <a:t>Tra le note quasi il 20% segnala che i materiali sono sovrabbondanti e che ne consulta solo una parte. </a:t>
            </a:r>
            <a:r>
              <a:rPr lang="it-IT" sz="2400" b="1" dirty="0" smtClean="0">
                <a:solidFill>
                  <a:srgbClr val="000090"/>
                </a:solidFill>
                <a:latin typeface="Tahoma"/>
                <a:cs typeface="Tahoma"/>
              </a:rPr>
              <a:t>Mi pare ragionevole che ognuno approfondisca ciò che lo interessa.</a:t>
            </a:r>
          </a:p>
          <a:p>
            <a:pPr marL="0" indent="0" algn="just">
              <a:buNone/>
            </a:pPr>
            <a:endParaRPr lang="it-IT" sz="2400" dirty="0" smtClean="0">
              <a:solidFill>
                <a:srgbClr val="FF0000"/>
              </a:solidFill>
              <a:latin typeface="Tahoma"/>
              <a:cs typeface="Tahoma"/>
            </a:endParaRPr>
          </a:p>
          <a:p>
            <a:pPr marL="0" indent="0" algn="ctr">
              <a:buNone/>
            </a:pPr>
            <a:r>
              <a:rPr lang="it-IT" sz="2400" b="1" dirty="0" smtClean="0">
                <a:solidFill>
                  <a:srgbClr val="FF0000"/>
                </a:solidFill>
                <a:latin typeface="Tahoma"/>
                <a:cs typeface="Tahoma"/>
              </a:rPr>
              <a:t>Spero di ricevere altri questionari per migliorare questo servizio gratuito.</a:t>
            </a:r>
          </a:p>
          <a:p>
            <a:pPr marL="0" indent="0" algn="just">
              <a:buNone/>
            </a:pPr>
            <a:endParaRPr lang="it-IT" sz="2400" dirty="0">
              <a:solidFill>
                <a:srgbClr val="000090"/>
              </a:solidFill>
              <a:latin typeface="Tahoma"/>
              <a:cs typeface="Tahoma"/>
            </a:endParaRPr>
          </a:p>
        </p:txBody>
      </p:sp>
      <p:pic>
        <p:nvPicPr>
          <p:cNvPr id="12" name="Immagine 11" descr="risposte.jpg"/>
          <p:cNvPicPr>
            <a:picLocks noChangeAspect="1"/>
          </p:cNvPicPr>
          <p:nvPr/>
        </p:nvPicPr>
        <p:blipFill>
          <a:blip r:embed="rId3">
            <a:alphaModFix amt="3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906347"/>
          </a:xfrm>
          <a:prstGeom prst="rect">
            <a:avLst/>
          </a:prstGeom>
        </p:spPr>
      </p:pic>
      <p:sp>
        <p:nvSpPr>
          <p:cNvPr id="2" name="Freccia destra 1"/>
          <p:cNvSpPr/>
          <p:nvPr/>
        </p:nvSpPr>
        <p:spPr>
          <a:xfrm>
            <a:off x="179512" y="4149080"/>
            <a:ext cx="648072" cy="64807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2933826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295400" y="3429000"/>
            <a:ext cx="6611938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it-IT" sz="2000" dirty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ANALISI STRATEGICHE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it-IT" sz="2000" dirty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PIANI </a:t>
            </a:r>
            <a:r>
              <a:rPr lang="it-IT" sz="2000" dirty="0" err="1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D’AFFARI</a:t>
            </a:r>
            <a:r>
              <a:rPr lang="it-IT" sz="2000" dirty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E OPERATIVI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it-IT" sz="2000" dirty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SOLUZIONI ORGANIZZATIVE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it-IT" sz="2000" dirty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SELEZIONE E GESTIONE DEI COLLABORATORI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it-IT" sz="2000" dirty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SUCCESSIONE GENERAZIONALE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it-IT" sz="2000" dirty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RICERCHE </a:t>
            </a:r>
            <a:r>
              <a:rPr lang="it-IT" sz="2000" dirty="0" err="1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DI</a:t>
            </a:r>
            <a:r>
              <a:rPr lang="it-IT" sz="2000" dirty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MERCATO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it-IT" sz="2000" dirty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COSTRUZIONE DELL’IMMAGINE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it-IT" sz="2000" dirty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CORSI PER IMPRENDITORI</a:t>
            </a:r>
          </a:p>
        </p:txBody>
      </p:sp>
      <p:pic>
        <p:nvPicPr>
          <p:cNvPr id="6" name="Picture 4" descr="spira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381000"/>
            <a:ext cx="1930036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ttangolo 6"/>
          <p:cNvSpPr/>
          <p:nvPr/>
        </p:nvSpPr>
        <p:spPr>
          <a:xfrm>
            <a:off x="3733800" y="533400"/>
            <a:ext cx="1600200" cy="1676400"/>
          </a:xfrm>
          <a:prstGeom prst="rect">
            <a:avLst/>
          </a:prstGeom>
          <a:noFill/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 smtClean="0">
                <a:solidFill>
                  <a:srgbClr val="000090"/>
                </a:solidFill>
                <a:latin typeface="Tahoma"/>
                <a:cs typeface="Tahoma"/>
              </a:rPr>
              <a:t>MARCO GALLERI </a:t>
            </a:r>
            <a:endParaRPr lang="it-IT" sz="1200" dirty="0" smtClean="0">
              <a:solidFill>
                <a:srgbClr val="000090"/>
              </a:solidFill>
              <a:latin typeface="Tahoma"/>
              <a:cs typeface="Tahoma"/>
            </a:endParaRPr>
          </a:p>
          <a:p>
            <a:pPr algn="ctr"/>
            <a:endParaRPr lang="it-IT" sz="1400" dirty="0" smtClean="0">
              <a:solidFill>
                <a:srgbClr val="000090"/>
              </a:solidFill>
              <a:latin typeface="Tahoma"/>
              <a:cs typeface="Tahoma"/>
            </a:endParaRPr>
          </a:p>
          <a:p>
            <a:pPr algn="ctr"/>
            <a:r>
              <a:rPr lang="it-IT" sz="1200" dirty="0">
                <a:solidFill>
                  <a:srgbClr val="000090"/>
                </a:solidFill>
                <a:latin typeface="Tahoma"/>
                <a:cs typeface="Tahoma"/>
              </a:rPr>
              <a:t>s</a:t>
            </a:r>
            <a:r>
              <a:rPr lang="it-IT" sz="1200" dirty="0" smtClean="0">
                <a:solidFill>
                  <a:srgbClr val="000090"/>
                </a:solidFill>
                <a:latin typeface="Tahoma"/>
                <a:cs typeface="Tahoma"/>
              </a:rPr>
              <a:t>trategia</a:t>
            </a:r>
          </a:p>
          <a:p>
            <a:pPr algn="ctr"/>
            <a:r>
              <a:rPr lang="it-IT" sz="1200" dirty="0">
                <a:solidFill>
                  <a:srgbClr val="000090"/>
                </a:solidFill>
                <a:latin typeface="Tahoma"/>
                <a:cs typeface="Tahoma"/>
              </a:rPr>
              <a:t>o</a:t>
            </a:r>
            <a:r>
              <a:rPr lang="it-IT" sz="1200" dirty="0" smtClean="0">
                <a:solidFill>
                  <a:srgbClr val="000090"/>
                </a:solidFill>
                <a:latin typeface="Tahoma"/>
                <a:cs typeface="Tahoma"/>
              </a:rPr>
              <a:t>rganizzazione </a:t>
            </a:r>
          </a:p>
          <a:p>
            <a:pPr algn="ctr"/>
            <a:r>
              <a:rPr lang="it-IT" sz="1200" dirty="0" smtClean="0">
                <a:solidFill>
                  <a:srgbClr val="000090"/>
                </a:solidFill>
                <a:latin typeface="Tahoma"/>
                <a:cs typeface="Tahoma"/>
              </a:rPr>
              <a:t>comunicazione </a:t>
            </a:r>
          </a:p>
          <a:p>
            <a:pPr algn="ctr"/>
            <a:r>
              <a:rPr lang="it-IT" sz="1200" dirty="0">
                <a:solidFill>
                  <a:srgbClr val="000090"/>
                </a:solidFill>
                <a:latin typeface="Tahoma"/>
                <a:cs typeface="Tahoma"/>
              </a:rPr>
              <a:t>m</a:t>
            </a:r>
            <a:r>
              <a:rPr lang="it-IT" sz="1200" dirty="0" smtClean="0">
                <a:solidFill>
                  <a:srgbClr val="000090"/>
                </a:solidFill>
                <a:latin typeface="Tahoma"/>
                <a:cs typeface="Tahoma"/>
              </a:rPr>
              <a:t>arketing</a:t>
            </a:r>
          </a:p>
        </p:txBody>
      </p:sp>
      <p:sp>
        <p:nvSpPr>
          <p:cNvPr id="8" name="Rettangolo 7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FDFBC9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lnSpc>
                <a:spcPct val="80000"/>
              </a:lnSpc>
            </a:pPr>
            <a:r>
              <a:rPr lang="it-IT" sz="1200" dirty="0">
                <a:solidFill>
                  <a:srgbClr val="000090"/>
                </a:solidFill>
                <a:latin typeface="Tahoma"/>
                <a:cs typeface="Tahoma"/>
              </a:rPr>
              <a:t>I</a:t>
            </a:r>
            <a:r>
              <a:rPr lang="it-IT" sz="1200" dirty="0" smtClean="0">
                <a:solidFill>
                  <a:srgbClr val="000090"/>
                </a:solidFill>
                <a:latin typeface="Tahoma" charset="0"/>
              </a:rPr>
              <a:t>l Poggio 58036 Sassofortino (GR) tel. &amp; fax 0564.567.118 mobile 333.2456.338 www.marcogalleri.it  marco@marcogalleri.it</a:t>
            </a:r>
            <a:endParaRPr lang="it-IT" sz="1200" dirty="0" smtClean="0">
              <a:solidFill>
                <a:srgbClr val="000090"/>
              </a:solidFill>
              <a:latin typeface="Tahoma"/>
              <a:cs typeface="Tahoma"/>
            </a:endParaRPr>
          </a:p>
        </p:txBody>
      </p:sp>
      <p:pic>
        <p:nvPicPr>
          <p:cNvPr id="10" name="Immagine 9" descr="sole.jpg"/>
          <p:cNvPicPr>
            <a:picLocks noChangeAspect="1"/>
          </p:cNvPicPr>
          <p:nvPr/>
        </p:nvPicPr>
        <p:blipFill>
          <a:blip r:embed="rId3" cstate="email">
            <a:alphaModFix am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248400"/>
          </a:xfrm>
          <a:prstGeom prst="rect">
            <a:avLst/>
          </a:prstGeom>
        </p:spPr>
      </p:pic>
      <p:sp>
        <p:nvSpPr>
          <p:cNvPr id="9" name="CasellaDiTesto 8"/>
          <p:cNvSpPr txBox="1"/>
          <p:nvPr/>
        </p:nvSpPr>
        <p:spPr>
          <a:xfrm>
            <a:off x="1295400" y="2514600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solidFill>
                  <a:srgbClr val="000090"/>
                </a:solidFill>
                <a:latin typeface="Lucida Handwriting"/>
                <a:cs typeface="Lucida Handwriting"/>
              </a:rPr>
              <a:t>Grazie per l’attenzione</a:t>
            </a:r>
            <a:endParaRPr lang="it-IT" sz="3600" dirty="0">
              <a:solidFill>
                <a:srgbClr val="000090"/>
              </a:solidFill>
              <a:latin typeface="Lucida Handwriting"/>
              <a:cs typeface="Lucida Handwriting"/>
            </a:endParaRPr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spirale"/>
          <p:cNvPicPr>
            <a:picLocks noChangeAspect="1" noChangeArrowheads="1"/>
          </p:cNvPicPr>
          <p:nvPr/>
        </p:nvPicPr>
        <p:blipFill>
          <a:blip r:embed="rId2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374" y="127361"/>
            <a:ext cx="842706" cy="83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ttangolo 6"/>
          <p:cNvSpPr/>
          <p:nvPr/>
        </p:nvSpPr>
        <p:spPr>
          <a:xfrm>
            <a:off x="127303" y="127359"/>
            <a:ext cx="761454" cy="762000"/>
          </a:xfrm>
          <a:prstGeom prst="rect">
            <a:avLst/>
          </a:prstGeom>
          <a:noFill/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500" b="1" dirty="0" smtClean="0">
                <a:solidFill>
                  <a:srgbClr val="000090"/>
                </a:solidFill>
                <a:latin typeface="Tahoma"/>
                <a:cs typeface="Tahoma"/>
              </a:rPr>
              <a:t>MARCO GALLERI </a:t>
            </a:r>
            <a:endParaRPr lang="it-IT" sz="500" dirty="0" smtClean="0">
              <a:solidFill>
                <a:srgbClr val="000090"/>
              </a:solidFill>
              <a:latin typeface="Tahoma"/>
              <a:cs typeface="Tahoma"/>
            </a:endParaRPr>
          </a:p>
          <a:p>
            <a:pPr algn="ctr"/>
            <a:endParaRPr lang="it-IT" sz="500" dirty="0" smtClean="0">
              <a:solidFill>
                <a:srgbClr val="000090"/>
              </a:solidFill>
              <a:latin typeface="Tahoma"/>
              <a:cs typeface="Tahoma"/>
            </a:endParaRPr>
          </a:p>
          <a:p>
            <a:pPr algn="ctr"/>
            <a:r>
              <a:rPr lang="it-IT" sz="500" dirty="0">
                <a:solidFill>
                  <a:srgbClr val="000090"/>
                </a:solidFill>
                <a:latin typeface="Tahoma"/>
                <a:cs typeface="Tahoma"/>
              </a:rPr>
              <a:t>s</a:t>
            </a:r>
            <a:r>
              <a:rPr lang="it-IT" sz="500" dirty="0" smtClean="0">
                <a:solidFill>
                  <a:srgbClr val="000090"/>
                </a:solidFill>
                <a:latin typeface="Tahoma"/>
                <a:cs typeface="Tahoma"/>
              </a:rPr>
              <a:t>trategia</a:t>
            </a:r>
          </a:p>
          <a:p>
            <a:pPr algn="ctr"/>
            <a:r>
              <a:rPr lang="it-IT" sz="500" dirty="0">
                <a:solidFill>
                  <a:srgbClr val="000090"/>
                </a:solidFill>
                <a:latin typeface="Tahoma"/>
                <a:cs typeface="Tahoma"/>
              </a:rPr>
              <a:t>o</a:t>
            </a:r>
            <a:r>
              <a:rPr lang="it-IT" sz="500" dirty="0" smtClean="0">
                <a:solidFill>
                  <a:srgbClr val="000090"/>
                </a:solidFill>
                <a:latin typeface="Tahoma"/>
                <a:cs typeface="Tahoma"/>
              </a:rPr>
              <a:t>rganizzazione </a:t>
            </a:r>
          </a:p>
          <a:p>
            <a:pPr algn="ctr"/>
            <a:r>
              <a:rPr lang="it-IT" sz="500" dirty="0" smtClean="0">
                <a:solidFill>
                  <a:srgbClr val="000090"/>
                </a:solidFill>
                <a:latin typeface="Tahoma"/>
                <a:cs typeface="Tahoma"/>
              </a:rPr>
              <a:t>comunicazione </a:t>
            </a:r>
          </a:p>
          <a:p>
            <a:pPr algn="ctr"/>
            <a:r>
              <a:rPr lang="it-IT" sz="500" dirty="0">
                <a:solidFill>
                  <a:srgbClr val="000090"/>
                </a:solidFill>
                <a:latin typeface="Tahoma"/>
                <a:cs typeface="Tahoma"/>
              </a:rPr>
              <a:t>m</a:t>
            </a:r>
            <a:r>
              <a:rPr lang="it-IT" sz="500" dirty="0" smtClean="0">
                <a:solidFill>
                  <a:srgbClr val="000090"/>
                </a:solidFill>
                <a:latin typeface="Tahoma"/>
                <a:cs typeface="Tahoma"/>
              </a:rPr>
              <a:t>arketing</a:t>
            </a:r>
          </a:p>
        </p:txBody>
      </p:sp>
      <p:sp>
        <p:nvSpPr>
          <p:cNvPr id="14" name="Cornice 13"/>
          <p:cNvSpPr/>
          <p:nvPr/>
        </p:nvSpPr>
        <p:spPr>
          <a:xfrm>
            <a:off x="914127" y="127361"/>
            <a:ext cx="7315473" cy="787039"/>
          </a:xfrm>
          <a:prstGeom prst="frame">
            <a:avLst>
              <a:gd name="adj1" fmla="val 3611"/>
            </a:avLst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>
                <a:solidFill>
                  <a:srgbClr val="000090"/>
                </a:solidFill>
                <a:latin typeface="BlairMdITC TT-Medium"/>
                <a:cs typeface="BlairMdITC TT-Medium"/>
              </a:rPr>
              <a:t>SOMMARIO</a:t>
            </a:r>
            <a:endParaRPr lang="it-IT" sz="1000" dirty="0">
              <a:solidFill>
                <a:srgbClr val="000090"/>
              </a:solidFill>
              <a:latin typeface="BlairMdITC TT-Medium"/>
              <a:cs typeface="BlairMdITC TT-Medium"/>
            </a:endParaRPr>
          </a:p>
        </p:txBody>
      </p:sp>
      <p:pic>
        <p:nvPicPr>
          <p:cNvPr id="28" name="Picture 4" descr="spirale"/>
          <p:cNvPicPr>
            <a:picLocks noChangeAspect="1" noChangeArrowheads="1"/>
          </p:cNvPicPr>
          <p:nvPr/>
        </p:nvPicPr>
        <p:blipFill>
          <a:blip r:embed="rId2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0800000">
            <a:off x="8229600" y="127359"/>
            <a:ext cx="842706" cy="8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Rettangolo 28"/>
          <p:cNvSpPr/>
          <p:nvPr/>
        </p:nvSpPr>
        <p:spPr>
          <a:xfrm>
            <a:off x="8229601" y="127361"/>
            <a:ext cx="842706" cy="831774"/>
          </a:xfrm>
          <a:prstGeom prst="rect">
            <a:avLst/>
          </a:prstGeom>
          <a:noFill/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b="1" dirty="0" smtClean="0">
                <a:solidFill>
                  <a:srgbClr val="000090"/>
                </a:solidFill>
                <a:latin typeface="Tahoma"/>
                <a:cs typeface="Tahoma"/>
              </a:rPr>
              <a:t> II/2013</a:t>
            </a:r>
          </a:p>
        </p:txBody>
      </p:sp>
      <p:pic>
        <p:nvPicPr>
          <p:cNvPr id="11" name="Immagine 10" descr="Galleria d'arte 1.jpg"/>
          <p:cNvPicPr>
            <a:picLocks noChangeAspect="1"/>
          </p:cNvPicPr>
          <p:nvPr/>
        </p:nvPicPr>
        <p:blipFill>
          <a:blip r:embed="rId3">
            <a:alphaModFix amt="25000"/>
          </a:blip>
          <a:stretch>
            <a:fillRect/>
          </a:stretch>
        </p:blipFill>
        <p:spPr>
          <a:xfrm>
            <a:off x="1092200" y="127361"/>
            <a:ext cx="6934200" cy="831774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91374" y="1052736"/>
            <a:ext cx="8837184" cy="575542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it-IT" sz="2000" dirty="0">
                <a:solidFill>
                  <a:srgbClr val="FF0000"/>
                </a:solidFill>
                <a:latin typeface="Tahoma"/>
                <a:cs typeface="Tahoma"/>
              </a:rPr>
              <a:t>Clamoroso! dopo sette secoli </a:t>
            </a:r>
            <a:r>
              <a:rPr lang="it-IT" sz="2000" dirty="0" smtClean="0">
                <a:solidFill>
                  <a:srgbClr val="FF0000"/>
                </a:solidFill>
                <a:latin typeface="Tahoma"/>
                <a:cs typeface="Tahoma"/>
              </a:rPr>
              <a:t>il papa va in pensione. Normalissimo: ci tocca votare. Per il resto è assurdo </a:t>
            </a:r>
            <a:r>
              <a:rPr lang="it-IT" sz="2000" dirty="0">
                <a:solidFill>
                  <a:srgbClr val="FF0000"/>
                </a:solidFill>
                <a:latin typeface="Tahoma"/>
                <a:cs typeface="Tahoma"/>
              </a:rPr>
              <a:t>mettere in dubbio l’affidabilità creditizia </a:t>
            </a:r>
            <a:r>
              <a:rPr lang="it-IT" sz="2000" dirty="0" smtClean="0">
                <a:solidFill>
                  <a:srgbClr val="FF0000"/>
                </a:solidFill>
                <a:latin typeface="Tahoma"/>
                <a:cs typeface="Tahoma"/>
              </a:rPr>
              <a:t>USA, perciò meglio non guardare cosa c’è davvero nelle banche e attendere che l’offensiva ribassista dello yen acceleri le austere paralisi e agonia europee.</a:t>
            </a:r>
          </a:p>
          <a:p>
            <a:pPr marL="342900" indent="-342900" algn="just">
              <a:buFont typeface="Arial"/>
              <a:buChar char="•"/>
            </a:pPr>
            <a:r>
              <a:rPr lang="it-IT" sz="2000" dirty="0" smtClean="0">
                <a:solidFill>
                  <a:srgbClr val="000090"/>
                </a:solidFill>
                <a:latin typeface="Tahoma"/>
                <a:cs typeface="Tahoma"/>
              </a:rPr>
              <a:t>Mentre la Cina accaparra tutto, dal riso alle terre rare, in Egitto c’è una rivoluzione schizofrenica e in Europa si sperimentano i pungoli cognitivi; siccome non </a:t>
            </a:r>
            <a:r>
              <a:rPr lang="it-IT" sz="2000" dirty="0">
                <a:solidFill>
                  <a:srgbClr val="000090"/>
                </a:solidFill>
                <a:latin typeface="Tahoma"/>
                <a:cs typeface="Tahoma"/>
              </a:rPr>
              <a:t>riconosciamo i cambiamenti </a:t>
            </a:r>
            <a:r>
              <a:rPr lang="it-IT" sz="2000" dirty="0" smtClean="0">
                <a:solidFill>
                  <a:srgbClr val="000090"/>
                </a:solidFill>
                <a:latin typeface="Tahoma"/>
                <a:cs typeface="Tahoma"/>
              </a:rPr>
              <a:t>graduali, la memoria viene rimodellata e le responsabilità storiche divengono fatalità.</a:t>
            </a:r>
          </a:p>
          <a:p>
            <a:pPr marL="342900" indent="-342900" algn="just">
              <a:buFont typeface="Arial"/>
              <a:buChar char="•"/>
            </a:pPr>
            <a:r>
              <a:rPr lang="it-IT" sz="2000" dirty="0" smtClean="0">
                <a:solidFill>
                  <a:srgbClr val="FF0000"/>
                </a:solidFill>
                <a:latin typeface="Tahoma"/>
                <a:cs typeface="Tahoma"/>
              </a:rPr>
              <a:t>Mai come di questi tempi è utile ripassare le strategie settoriali e concorrenziali e identificare quelle oggi più adatte. C’è un corso molto interessante anche su come riorganizzare di conseguenza la propria stressata PMI.</a:t>
            </a:r>
          </a:p>
          <a:p>
            <a:pPr marL="342900" indent="-342900" algn="just">
              <a:buFont typeface="Arial"/>
              <a:buChar char="•"/>
            </a:pPr>
            <a:r>
              <a:rPr lang="it-IT" sz="2000" dirty="0" smtClean="0">
                <a:solidFill>
                  <a:srgbClr val="000090"/>
                </a:solidFill>
                <a:latin typeface="Tahoma"/>
                <a:cs typeface="Tahoma"/>
              </a:rPr>
              <a:t>Trovate approfondimenti sulla reputazione aziendale e l’immagine di marca, che sono aspetti sempre più correlati alle innovazioni, di cui ne riporto cinque di natura tecnologica.</a:t>
            </a:r>
          </a:p>
          <a:p>
            <a:pPr algn="just"/>
            <a:endParaRPr lang="it-IT" sz="1600" dirty="0">
              <a:solidFill>
                <a:srgbClr val="000090"/>
              </a:solidFill>
              <a:latin typeface="Tahoma"/>
              <a:cs typeface="Tahoma"/>
            </a:endParaRPr>
          </a:p>
          <a:p>
            <a:pPr algn="just"/>
            <a:endParaRPr lang="it-IT" sz="1600" dirty="0" smtClean="0">
              <a:solidFill>
                <a:schemeClr val="accent3">
                  <a:lumMod val="50000"/>
                </a:schemeClr>
              </a:solidFill>
              <a:latin typeface="Tahoma"/>
              <a:cs typeface="Tahoma"/>
            </a:endParaRPr>
          </a:p>
          <a:p>
            <a:pPr marL="171450" indent="-171450" algn="ctr">
              <a:buFont typeface="Arial"/>
              <a:buChar char="•"/>
            </a:pPr>
            <a:r>
              <a:rPr lang="it-IT" sz="1600" dirty="0" smtClean="0">
                <a:solidFill>
                  <a:schemeClr val="accent3">
                    <a:lumMod val="50000"/>
                  </a:schemeClr>
                </a:solidFill>
                <a:latin typeface="Tahoma"/>
                <a:cs typeface="Tahoma"/>
              </a:rPr>
              <a:t>Molto </a:t>
            </a:r>
            <a:r>
              <a:rPr lang="it-IT" sz="1600" dirty="0">
                <a:solidFill>
                  <a:schemeClr val="accent3">
                    <a:lumMod val="50000"/>
                  </a:schemeClr>
                </a:solidFill>
                <a:latin typeface="Tahoma"/>
                <a:cs typeface="Tahoma"/>
              </a:rPr>
              <a:t>gradito un minuto per un questionario su questa galleria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.</a:t>
            </a:r>
            <a:endParaRPr lang="it-IT" sz="1600" dirty="0">
              <a:solidFill>
                <a:srgbClr val="000090"/>
              </a:solidFill>
              <a:latin typeface="Tahoma"/>
              <a:cs typeface="Tahoma"/>
            </a:endParaRPr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spirale"/>
          <p:cNvPicPr>
            <a:picLocks noChangeAspect="1" noChangeArrowheads="1"/>
          </p:cNvPicPr>
          <p:nvPr/>
        </p:nvPicPr>
        <p:blipFill>
          <a:blip r:embed="rId2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374" y="127361"/>
            <a:ext cx="842706" cy="83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ttangolo 6"/>
          <p:cNvSpPr/>
          <p:nvPr/>
        </p:nvSpPr>
        <p:spPr>
          <a:xfrm>
            <a:off x="127303" y="127359"/>
            <a:ext cx="761454" cy="762000"/>
          </a:xfrm>
          <a:prstGeom prst="rect">
            <a:avLst/>
          </a:prstGeom>
          <a:noFill/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500" b="1" dirty="0" smtClean="0">
                <a:solidFill>
                  <a:srgbClr val="000090"/>
                </a:solidFill>
                <a:latin typeface="Tahoma"/>
                <a:cs typeface="Tahoma"/>
              </a:rPr>
              <a:t>MARCO GALLERI </a:t>
            </a:r>
            <a:endParaRPr lang="it-IT" sz="500" dirty="0" smtClean="0">
              <a:solidFill>
                <a:srgbClr val="000090"/>
              </a:solidFill>
              <a:latin typeface="Tahoma"/>
              <a:cs typeface="Tahoma"/>
            </a:endParaRPr>
          </a:p>
          <a:p>
            <a:pPr algn="ctr"/>
            <a:endParaRPr lang="it-IT" sz="500" dirty="0" smtClean="0">
              <a:solidFill>
                <a:srgbClr val="000090"/>
              </a:solidFill>
              <a:latin typeface="Tahoma"/>
              <a:cs typeface="Tahoma"/>
            </a:endParaRPr>
          </a:p>
          <a:p>
            <a:pPr algn="ctr"/>
            <a:r>
              <a:rPr lang="it-IT" sz="500" dirty="0">
                <a:solidFill>
                  <a:srgbClr val="000090"/>
                </a:solidFill>
                <a:latin typeface="Tahoma"/>
                <a:cs typeface="Tahoma"/>
              </a:rPr>
              <a:t>s</a:t>
            </a:r>
            <a:r>
              <a:rPr lang="it-IT" sz="500" dirty="0" smtClean="0">
                <a:solidFill>
                  <a:srgbClr val="000090"/>
                </a:solidFill>
                <a:latin typeface="Tahoma"/>
                <a:cs typeface="Tahoma"/>
              </a:rPr>
              <a:t>trategia</a:t>
            </a:r>
          </a:p>
          <a:p>
            <a:pPr algn="ctr"/>
            <a:r>
              <a:rPr lang="it-IT" sz="500" dirty="0">
                <a:solidFill>
                  <a:srgbClr val="000090"/>
                </a:solidFill>
                <a:latin typeface="Tahoma"/>
                <a:cs typeface="Tahoma"/>
              </a:rPr>
              <a:t>o</a:t>
            </a:r>
            <a:r>
              <a:rPr lang="it-IT" sz="500" dirty="0" smtClean="0">
                <a:solidFill>
                  <a:srgbClr val="000090"/>
                </a:solidFill>
                <a:latin typeface="Tahoma"/>
                <a:cs typeface="Tahoma"/>
              </a:rPr>
              <a:t>rganizzazione </a:t>
            </a:r>
          </a:p>
          <a:p>
            <a:pPr algn="ctr"/>
            <a:r>
              <a:rPr lang="it-IT" sz="500" dirty="0" smtClean="0">
                <a:solidFill>
                  <a:srgbClr val="000090"/>
                </a:solidFill>
                <a:latin typeface="Tahoma"/>
                <a:cs typeface="Tahoma"/>
              </a:rPr>
              <a:t>comunicazione </a:t>
            </a:r>
          </a:p>
          <a:p>
            <a:pPr algn="ctr"/>
            <a:r>
              <a:rPr lang="it-IT" sz="500" dirty="0">
                <a:solidFill>
                  <a:srgbClr val="000090"/>
                </a:solidFill>
                <a:latin typeface="Tahoma"/>
                <a:cs typeface="Tahoma"/>
              </a:rPr>
              <a:t>m</a:t>
            </a:r>
            <a:r>
              <a:rPr lang="it-IT" sz="500" dirty="0" smtClean="0">
                <a:solidFill>
                  <a:srgbClr val="000090"/>
                </a:solidFill>
                <a:latin typeface="Tahoma"/>
                <a:cs typeface="Tahoma"/>
              </a:rPr>
              <a:t>arketing</a:t>
            </a:r>
          </a:p>
        </p:txBody>
      </p:sp>
      <p:sp>
        <p:nvSpPr>
          <p:cNvPr id="14" name="Cornice 13"/>
          <p:cNvSpPr/>
          <p:nvPr/>
        </p:nvSpPr>
        <p:spPr>
          <a:xfrm>
            <a:off x="914127" y="127361"/>
            <a:ext cx="7315473" cy="787039"/>
          </a:xfrm>
          <a:prstGeom prst="frame">
            <a:avLst>
              <a:gd name="adj1" fmla="val 3611"/>
            </a:avLst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>
                <a:solidFill>
                  <a:srgbClr val="000090"/>
                </a:solidFill>
                <a:latin typeface="BlairMdITC TT-Medium"/>
                <a:cs typeface="BlairMdITC TT-Medium"/>
              </a:rPr>
              <a:t>INDICE</a:t>
            </a:r>
            <a:endParaRPr lang="it-IT" sz="1000" dirty="0">
              <a:solidFill>
                <a:srgbClr val="000090"/>
              </a:solidFill>
              <a:latin typeface="BlairMdITC TT-Medium"/>
              <a:cs typeface="BlairMdITC TT-Medium"/>
            </a:endParaRPr>
          </a:p>
        </p:txBody>
      </p:sp>
      <p:sp>
        <p:nvSpPr>
          <p:cNvPr id="20" name="Cornice 19"/>
          <p:cNvSpPr/>
          <p:nvPr/>
        </p:nvSpPr>
        <p:spPr>
          <a:xfrm>
            <a:off x="435456" y="1134235"/>
            <a:ext cx="3851920" cy="5400600"/>
          </a:xfrm>
          <a:prstGeom prst="frame">
            <a:avLst>
              <a:gd name="adj1" fmla="val 0"/>
            </a:avLst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1. STRATEGIA </a:t>
            </a:r>
            <a:r>
              <a:rPr lang="it-IT" sz="1600" dirty="0">
                <a:solidFill>
                  <a:srgbClr val="FF0000"/>
                </a:solidFill>
                <a:latin typeface="Tahoma"/>
                <a:cs typeface="Tahoma"/>
              </a:rPr>
              <a:t>e</a:t>
            </a: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 DECISIONI</a:t>
            </a:r>
          </a:p>
          <a:p>
            <a:pPr marL="228600" indent="-228600" algn="ctr">
              <a:buFont typeface="+mj-lt"/>
              <a:buAutoNum type="alphaLcPeriod"/>
            </a:pP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Il papa va in pensione</a:t>
            </a:r>
          </a:p>
          <a:p>
            <a:pPr marL="228600" indent="-228600" algn="ctr">
              <a:buFont typeface="+mj-lt"/>
              <a:buAutoNum type="alphaLcPeriod"/>
            </a:pP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Elezioni italiane 2013</a:t>
            </a:r>
          </a:p>
          <a:p>
            <a:pPr marL="228600" indent="-228600" algn="ctr">
              <a:buFont typeface="+mj-lt"/>
              <a:buAutoNum type="alphaLcPeriod"/>
            </a:pP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Il riso e la Cina</a:t>
            </a:r>
          </a:p>
          <a:p>
            <a:pPr marL="228600" indent="-228600" algn="ctr">
              <a:buFont typeface="+mj-lt"/>
              <a:buAutoNum type="alphaLcPeriod"/>
            </a:pP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La Cina e le terre rare</a:t>
            </a:r>
          </a:p>
          <a:p>
            <a:pPr marL="228600" indent="-228600" algn="ctr">
              <a:buFont typeface="+mj-lt"/>
              <a:buAutoNum type="alphaLcPeriod"/>
            </a:pP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Contro Standard &amp; </a:t>
            </a:r>
            <a:r>
              <a:rPr lang="it-IT" sz="1600" dirty="0" err="1" smtClean="0">
                <a:solidFill>
                  <a:srgbClr val="FF0000"/>
                </a:solidFill>
                <a:latin typeface="Tahoma"/>
                <a:cs typeface="Tahoma"/>
              </a:rPr>
              <a:t>Poor’s</a:t>
            </a:r>
            <a:endParaRPr lang="it-IT" sz="1600" dirty="0" smtClean="0">
              <a:solidFill>
                <a:srgbClr val="FF0000"/>
              </a:solidFill>
              <a:latin typeface="Tahoma"/>
              <a:cs typeface="Tahoma"/>
            </a:endParaRPr>
          </a:p>
          <a:p>
            <a:pPr marL="228600" indent="-228600" algn="ctr">
              <a:buFont typeface="+mj-lt"/>
              <a:buAutoNum type="alphaLcPeriod"/>
            </a:pP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Cosa c’è nelle banche</a:t>
            </a:r>
          </a:p>
          <a:p>
            <a:pPr algn="ctr"/>
            <a:endParaRPr lang="it-IT" sz="1600" dirty="0" smtClean="0">
              <a:solidFill>
                <a:srgbClr val="FF0000"/>
              </a:solidFill>
              <a:latin typeface="Tahoma"/>
              <a:cs typeface="Tahoma"/>
            </a:endParaRPr>
          </a:p>
          <a:p>
            <a:pPr marL="228600" indent="-228600" algn="ctr">
              <a:buFont typeface="+mj-lt"/>
              <a:buAutoNum type="alphaLcPeriod"/>
            </a:pP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Lo yen va alla guerra</a:t>
            </a:r>
          </a:p>
          <a:p>
            <a:pPr marL="228600" indent="-228600" algn="ctr">
              <a:buFont typeface="+mj-lt"/>
              <a:buAutoNum type="alphaLcPeriod"/>
            </a:pP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Paralisi europea</a:t>
            </a:r>
          </a:p>
          <a:p>
            <a:pPr marL="228600" indent="-228600" algn="ctr">
              <a:buFont typeface="+mj-lt"/>
              <a:buAutoNum type="alphaLcPeriod"/>
            </a:pPr>
            <a:r>
              <a:rPr lang="it-IT" sz="1600" dirty="0">
                <a:solidFill>
                  <a:srgbClr val="FF0000"/>
                </a:solidFill>
                <a:latin typeface="Tahoma"/>
                <a:cs typeface="Tahoma"/>
              </a:rPr>
              <a:t>Agonia </a:t>
            </a: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europea</a:t>
            </a:r>
          </a:p>
          <a:p>
            <a:pPr marL="228600" indent="-228600" algn="ctr">
              <a:buFont typeface="+mj-lt"/>
              <a:buAutoNum type="alphaLcPeriod"/>
            </a:pP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Austerità dannosa</a:t>
            </a:r>
          </a:p>
          <a:p>
            <a:pPr marL="228600" indent="-228600" algn="ctr">
              <a:buFont typeface="+mj-lt"/>
              <a:buAutoNum type="alphaLcPeriod"/>
            </a:pP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Rivoluzioni d’Egitto</a:t>
            </a:r>
          </a:p>
          <a:p>
            <a:pPr marL="228600" indent="-228600" algn="ctr">
              <a:buFont typeface="+mj-lt"/>
              <a:buAutoNum type="alphaLcPeriod"/>
            </a:pP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La rivoluzione egiziana</a:t>
            </a:r>
          </a:p>
          <a:p>
            <a:pPr algn="ctr"/>
            <a:endParaRPr lang="it-IT" sz="1600" dirty="0" smtClean="0">
              <a:solidFill>
                <a:srgbClr val="FF0000"/>
              </a:solidFill>
              <a:latin typeface="Tahoma"/>
              <a:cs typeface="Tahoma"/>
            </a:endParaRPr>
          </a:p>
          <a:p>
            <a:pPr marL="228600" indent="-228600" algn="ctr">
              <a:buFont typeface="+mj-lt"/>
              <a:buAutoNum type="alphaLcPeriod"/>
            </a:pP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Pungoli cognitivi</a:t>
            </a:r>
          </a:p>
          <a:p>
            <a:pPr marL="228600" indent="-228600" algn="ctr">
              <a:buFont typeface="+mj-lt"/>
              <a:buAutoNum type="alphaLcPeriod"/>
            </a:pP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Le verità scadono</a:t>
            </a:r>
          </a:p>
          <a:p>
            <a:pPr marL="228600" indent="-228600" algn="ctr">
              <a:buFont typeface="+mj-lt"/>
              <a:buAutoNum type="alphaLcPeriod"/>
            </a:pP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Memoria dei genocidi</a:t>
            </a:r>
          </a:p>
          <a:p>
            <a:pPr marL="228600" indent="-228600" algn="ctr">
              <a:buFont typeface="+mj-lt"/>
              <a:buAutoNum type="alphaLcPeriod"/>
            </a:pP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Locus of control 2013</a:t>
            </a:r>
          </a:p>
          <a:p>
            <a:pPr marL="228600" indent="-228600" algn="ctr">
              <a:buFont typeface="+mj-lt"/>
              <a:buAutoNum type="alphaLcPeriod"/>
            </a:pP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Strategie di settore e concorrenza</a:t>
            </a:r>
          </a:p>
          <a:p>
            <a:pPr marL="228600" indent="-228600" algn="ctr">
              <a:buFont typeface="+mj-lt"/>
              <a:buAutoNum type="alphaLcPeriod"/>
            </a:pP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Strategie in tempi di crisi</a:t>
            </a:r>
            <a:endParaRPr lang="it-IT" sz="1600" dirty="0">
              <a:solidFill>
                <a:srgbClr val="FF0000"/>
              </a:solidFill>
              <a:latin typeface="Tahoma"/>
              <a:cs typeface="Tahoma"/>
            </a:endParaRPr>
          </a:p>
          <a:p>
            <a:pPr marL="228600" indent="-228600" algn="ctr">
              <a:buFont typeface="+mj-lt"/>
              <a:buAutoNum type="alphaLcPeriod"/>
            </a:pPr>
            <a:endParaRPr lang="it-IT" sz="1600" dirty="0" smtClean="0">
              <a:solidFill>
                <a:srgbClr val="FF0000"/>
              </a:solidFill>
              <a:latin typeface="Tahoma"/>
              <a:cs typeface="Tahoma"/>
            </a:endParaRPr>
          </a:p>
        </p:txBody>
      </p:sp>
      <p:pic>
        <p:nvPicPr>
          <p:cNvPr id="28" name="Picture 4" descr="spirale"/>
          <p:cNvPicPr>
            <a:picLocks noChangeAspect="1" noChangeArrowheads="1"/>
          </p:cNvPicPr>
          <p:nvPr/>
        </p:nvPicPr>
        <p:blipFill>
          <a:blip r:embed="rId2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0800000">
            <a:off x="8229600" y="127359"/>
            <a:ext cx="842706" cy="8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Rettangolo 28"/>
          <p:cNvSpPr/>
          <p:nvPr/>
        </p:nvSpPr>
        <p:spPr>
          <a:xfrm>
            <a:off x="8229601" y="127361"/>
            <a:ext cx="842706" cy="831774"/>
          </a:xfrm>
          <a:prstGeom prst="rect">
            <a:avLst/>
          </a:prstGeom>
          <a:noFill/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b="1" dirty="0" smtClean="0">
                <a:solidFill>
                  <a:srgbClr val="000090"/>
                </a:solidFill>
                <a:latin typeface="Tahoma"/>
                <a:cs typeface="Tahoma"/>
              </a:rPr>
              <a:t> III/2013</a:t>
            </a:r>
          </a:p>
        </p:txBody>
      </p:sp>
      <p:pic>
        <p:nvPicPr>
          <p:cNvPr id="11" name="Immagine 10" descr="Galleria d'arte 1.jpg"/>
          <p:cNvPicPr>
            <a:picLocks noChangeAspect="1"/>
          </p:cNvPicPr>
          <p:nvPr/>
        </p:nvPicPr>
        <p:blipFill>
          <a:blip r:embed="rId3">
            <a:alphaModFix amt="25000"/>
          </a:blip>
          <a:stretch>
            <a:fillRect/>
          </a:stretch>
        </p:blipFill>
        <p:spPr>
          <a:xfrm>
            <a:off x="1070744" y="127361"/>
            <a:ext cx="6934200" cy="831774"/>
          </a:xfrm>
          <a:prstGeom prst="rect">
            <a:avLst/>
          </a:prstGeom>
        </p:spPr>
      </p:pic>
      <p:sp>
        <p:nvSpPr>
          <p:cNvPr id="2" name="Rettangolo 1"/>
          <p:cNvSpPr/>
          <p:nvPr/>
        </p:nvSpPr>
        <p:spPr>
          <a:xfrm>
            <a:off x="4347652" y="989529"/>
            <a:ext cx="42714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500" dirty="0">
                <a:solidFill>
                  <a:srgbClr val="0000FF"/>
                </a:solidFill>
                <a:latin typeface="Tahoma"/>
                <a:cs typeface="Tahoma"/>
              </a:rPr>
              <a:t>2. ORGANIZZAZIONE</a:t>
            </a:r>
          </a:p>
          <a:p>
            <a:pPr marL="228600" indent="-228600" algn="ctr">
              <a:buFont typeface="+mj-lt"/>
              <a:buAutoNum type="alphaLcPeriod"/>
            </a:pPr>
            <a:r>
              <a:rPr lang="it-IT" sz="1500" dirty="0" smtClean="0">
                <a:solidFill>
                  <a:srgbClr val="0000FF"/>
                </a:solidFill>
                <a:latin typeface="Tahoma"/>
                <a:cs typeface="Tahoma"/>
              </a:rPr>
              <a:t>Organizzazione e strategia</a:t>
            </a:r>
          </a:p>
          <a:p>
            <a:pPr marL="228600" indent="-228600" algn="ctr">
              <a:buFont typeface="+mj-lt"/>
              <a:buAutoNum type="alphaLcPeriod"/>
            </a:pPr>
            <a:r>
              <a:rPr lang="it-IT" sz="1500" dirty="0" smtClean="0">
                <a:solidFill>
                  <a:srgbClr val="0000FF"/>
                </a:solidFill>
                <a:latin typeface="Tahoma"/>
                <a:cs typeface="Tahoma"/>
              </a:rPr>
              <a:t>Organizzazioni cooperative</a:t>
            </a:r>
          </a:p>
          <a:p>
            <a:pPr marL="228600" indent="-228600" algn="ctr">
              <a:buFont typeface="+mj-lt"/>
              <a:buAutoNum type="alphaLcPeriod"/>
            </a:pPr>
            <a:r>
              <a:rPr lang="it-IT" sz="1500" dirty="0" smtClean="0">
                <a:solidFill>
                  <a:srgbClr val="0000FF"/>
                </a:solidFill>
                <a:latin typeface="Tahoma"/>
                <a:cs typeface="Tahoma"/>
              </a:rPr>
              <a:t>Obiettivi didattici</a:t>
            </a:r>
          </a:p>
          <a:p>
            <a:pPr marL="228600" indent="-228600" algn="ctr">
              <a:buFont typeface="+mj-lt"/>
              <a:buAutoNum type="alphaLcPeriod"/>
            </a:pPr>
            <a:r>
              <a:rPr lang="it-IT" sz="1500" dirty="0" smtClean="0">
                <a:solidFill>
                  <a:srgbClr val="0000FF"/>
                </a:solidFill>
                <a:latin typeface="Tahoma"/>
                <a:cs typeface="Tahoma"/>
              </a:rPr>
              <a:t>Dieci idee sbagliate sullo stress</a:t>
            </a:r>
          </a:p>
          <a:p>
            <a:pPr marL="228600" indent="-228600" algn="ctr">
              <a:buFont typeface="+mj-lt"/>
              <a:buAutoNum type="alphaLcPeriod"/>
            </a:pPr>
            <a:r>
              <a:rPr lang="it-IT" sz="1500" dirty="0" smtClean="0">
                <a:solidFill>
                  <a:srgbClr val="0000FF"/>
                </a:solidFill>
                <a:latin typeface="Tahoma"/>
                <a:cs typeface="Tahoma"/>
              </a:rPr>
              <a:t>Stress economico</a:t>
            </a:r>
          </a:p>
        </p:txBody>
      </p:sp>
      <p:sp>
        <p:nvSpPr>
          <p:cNvPr id="4" name="Rettangolo 3"/>
          <p:cNvSpPr/>
          <p:nvPr/>
        </p:nvSpPr>
        <p:spPr>
          <a:xfrm>
            <a:off x="4287376" y="2426018"/>
            <a:ext cx="4572000" cy="21698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sz="1500" dirty="0">
                <a:solidFill>
                  <a:srgbClr val="000090"/>
                </a:solidFill>
                <a:latin typeface="Tahoma"/>
                <a:cs typeface="Tahoma"/>
              </a:rPr>
              <a:t>3. </a:t>
            </a:r>
            <a:r>
              <a:rPr lang="it-IT" sz="1500" dirty="0" smtClean="0">
                <a:solidFill>
                  <a:srgbClr val="000090"/>
                </a:solidFill>
                <a:latin typeface="Tahoma"/>
                <a:cs typeface="Tahoma"/>
              </a:rPr>
              <a:t>COMUNICAZIONE e MARKETING</a:t>
            </a:r>
            <a:endParaRPr lang="it-IT" sz="1500" dirty="0">
              <a:solidFill>
                <a:srgbClr val="000090"/>
              </a:solidFill>
              <a:latin typeface="Tahoma"/>
              <a:cs typeface="Tahoma"/>
            </a:endParaRPr>
          </a:p>
          <a:p>
            <a:pPr marL="228600" indent="-228600" algn="ctr">
              <a:buFont typeface="+mj-lt"/>
              <a:buAutoNum type="alphaLcPeriod"/>
            </a:pPr>
            <a:r>
              <a:rPr lang="it-IT" sz="1500" dirty="0" smtClean="0">
                <a:solidFill>
                  <a:srgbClr val="000090"/>
                </a:solidFill>
                <a:latin typeface="Tahoma"/>
                <a:cs typeface="Tahoma"/>
              </a:rPr>
              <a:t>In aeroporto si compra</a:t>
            </a:r>
          </a:p>
          <a:p>
            <a:pPr marL="228600" indent="-228600" algn="ctr">
              <a:buFont typeface="+mj-lt"/>
              <a:buAutoNum type="alphaLcPeriod"/>
            </a:pPr>
            <a:r>
              <a:rPr lang="it-IT" sz="1500" dirty="0" smtClean="0">
                <a:solidFill>
                  <a:srgbClr val="000090"/>
                </a:solidFill>
                <a:latin typeface="Tahoma"/>
                <a:cs typeface="Tahoma"/>
              </a:rPr>
              <a:t>Cosa, come e perché della reputazione</a:t>
            </a:r>
          </a:p>
          <a:p>
            <a:pPr marL="228600" indent="-228600" algn="ctr">
              <a:buFont typeface="+mj-lt"/>
              <a:buAutoNum type="alphaLcPeriod"/>
            </a:pPr>
            <a:r>
              <a:rPr lang="it-IT" sz="1500" dirty="0" smtClean="0">
                <a:solidFill>
                  <a:srgbClr val="000090"/>
                </a:solidFill>
                <a:latin typeface="Tahoma"/>
                <a:cs typeface="Tahoma"/>
              </a:rPr>
              <a:t>Dimensioni dell’immagine di marca</a:t>
            </a:r>
          </a:p>
          <a:p>
            <a:pPr marL="228600" indent="-228600" algn="ctr">
              <a:buFont typeface="+mj-lt"/>
              <a:buAutoNum type="alphaLcPeriod"/>
            </a:pPr>
            <a:r>
              <a:rPr lang="it-IT" sz="1500" dirty="0" smtClean="0">
                <a:solidFill>
                  <a:srgbClr val="000090"/>
                </a:solidFill>
                <a:latin typeface="Tahoma"/>
                <a:cs typeface="Tahoma"/>
              </a:rPr>
              <a:t>Negoziazione ed emozioni</a:t>
            </a:r>
          </a:p>
          <a:p>
            <a:pPr marL="228600" indent="-228600" algn="ctr">
              <a:buFont typeface="+mj-lt"/>
              <a:buAutoNum type="alphaLcPeriod"/>
            </a:pPr>
            <a:r>
              <a:rPr lang="it-IT" sz="1500" dirty="0" smtClean="0">
                <a:solidFill>
                  <a:srgbClr val="000090"/>
                </a:solidFill>
                <a:latin typeface="Tahoma"/>
                <a:cs typeface="Tahoma"/>
              </a:rPr>
              <a:t>Grandi discorsi in poche parole</a:t>
            </a:r>
          </a:p>
          <a:p>
            <a:pPr marL="228600" indent="-228600" algn="ctr">
              <a:buFont typeface="+mj-lt"/>
              <a:buAutoNum type="alphaLcPeriod"/>
            </a:pPr>
            <a:r>
              <a:rPr lang="it-IT" sz="1500" dirty="0">
                <a:solidFill>
                  <a:srgbClr val="000090"/>
                </a:solidFill>
                <a:latin typeface="Tahoma"/>
                <a:cs typeface="Tahoma"/>
              </a:rPr>
              <a:t>Linguaggio e pensiero</a:t>
            </a:r>
          </a:p>
          <a:p>
            <a:pPr marL="228600" indent="-228600" algn="ctr">
              <a:buFont typeface="+mj-lt"/>
              <a:buAutoNum type="alphaLcPeriod"/>
            </a:pPr>
            <a:r>
              <a:rPr lang="it-IT" sz="1500" dirty="0" smtClean="0">
                <a:solidFill>
                  <a:srgbClr val="000090"/>
                </a:solidFill>
                <a:latin typeface="Tahoma"/>
                <a:cs typeface="Tahoma"/>
              </a:rPr>
              <a:t>L’abito fa il monaco</a:t>
            </a:r>
          </a:p>
          <a:p>
            <a:pPr marL="228600" indent="-228600" algn="ctr">
              <a:buFont typeface="+mj-lt"/>
              <a:buAutoNum type="alphaLcPeriod"/>
            </a:pPr>
            <a:r>
              <a:rPr lang="it-IT" sz="1500" dirty="0" smtClean="0">
                <a:solidFill>
                  <a:srgbClr val="000090"/>
                </a:solidFill>
                <a:latin typeface="Tahoma"/>
                <a:cs typeface="Tahoma"/>
              </a:rPr>
              <a:t>Smascherare i bugiardi</a:t>
            </a:r>
            <a:endParaRPr lang="it-IT" sz="1500" dirty="0">
              <a:solidFill>
                <a:srgbClr val="000090"/>
              </a:solidFill>
              <a:latin typeface="Tahoma"/>
              <a:cs typeface="Tahoma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4347652" y="4595843"/>
            <a:ext cx="4572000" cy="21698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sz="1500" dirty="0">
                <a:solidFill>
                  <a:srgbClr val="008000"/>
                </a:solidFill>
                <a:latin typeface="Tahoma"/>
                <a:cs typeface="Tahoma"/>
              </a:rPr>
              <a:t>4. </a:t>
            </a:r>
            <a:r>
              <a:rPr lang="it-IT" sz="1500" dirty="0" smtClean="0">
                <a:solidFill>
                  <a:srgbClr val="008000"/>
                </a:solidFill>
                <a:latin typeface="Tahoma"/>
                <a:cs typeface="Tahoma"/>
              </a:rPr>
              <a:t>CREATIVITA’ e INNOVAZIONE</a:t>
            </a:r>
            <a:endParaRPr lang="it-IT" sz="1500" dirty="0">
              <a:solidFill>
                <a:srgbClr val="008000"/>
              </a:solidFill>
              <a:latin typeface="Tahoma"/>
              <a:cs typeface="Tahoma"/>
            </a:endParaRPr>
          </a:p>
          <a:p>
            <a:pPr marL="228600" indent="-228600" algn="ctr">
              <a:buFont typeface="+mj-lt"/>
              <a:buAutoNum type="alphaLcPeriod"/>
            </a:pPr>
            <a:r>
              <a:rPr lang="it-IT" sz="1500" dirty="0" smtClean="0">
                <a:solidFill>
                  <a:srgbClr val="008000"/>
                </a:solidFill>
                <a:latin typeface="Tahoma"/>
                <a:cs typeface="Tahoma"/>
              </a:rPr>
              <a:t>Creatività a trecce</a:t>
            </a:r>
          </a:p>
          <a:p>
            <a:pPr marL="228600" indent="-228600" algn="ctr">
              <a:buFont typeface="+mj-lt"/>
              <a:buAutoNum type="alphaLcPeriod"/>
            </a:pPr>
            <a:r>
              <a:rPr lang="it-IT" sz="1500" dirty="0" err="1" smtClean="0">
                <a:solidFill>
                  <a:srgbClr val="008000"/>
                </a:solidFill>
                <a:latin typeface="Tahoma"/>
                <a:cs typeface="Tahoma"/>
              </a:rPr>
              <a:t>Dna</a:t>
            </a:r>
            <a:r>
              <a:rPr lang="it-IT" sz="1500" dirty="0" smtClean="0">
                <a:solidFill>
                  <a:srgbClr val="008000"/>
                </a:solidFill>
                <a:latin typeface="Tahoma"/>
                <a:cs typeface="Tahoma"/>
              </a:rPr>
              <a:t> digitale</a:t>
            </a:r>
          </a:p>
          <a:p>
            <a:pPr marL="228600" indent="-228600" algn="ctr">
              <a:buFont typeface="+mj-lt"/>
              <a:buAutoNum type="alphaLcPeriod"/>
            </a:pPr>
            <a:r>
              <a:rPr lang="it-IT" sz="1500" dirty="0" smtClean="0">
                <a:solidFill>
                  <a:srgbClr val="008000"/>
                </a:solidFill>
                <a:latin typeface="Tahoma"/>
                <a:cs typeface="Tahoma"/>
              </a:rPr>
              <a:t>Mac da polso</a:t>
            </a:r>
          </a:p>
          <a:p>
            <a:pPr marL="228600" indent="-228600" algn="ctr">
              <a:buFont typeface="+mj-lt"/>
              <a:buAutoNum type="alphaLcPeriod"/>
            </a:pPr>
            <a:r>
              <a:rPr lang="it-IT" sz="1500" dirty="0">
                <a:solidFill>
                  <a:srgbClr val="008000"/>
                </a:solidFill>
                <a:latin typeface="Tahoma"/>
                <a:cs typeface="Tahoma"/>
              </a:rPr>
              <a:t>D</a:t>
            </a:r>
            <a:r>
              <a:rPr lang="it-IT" sz="1500" dirty="0" smtClean="0">
                <a:solidFill>
                  <a:srgbClr val="008000"/>
                </a:solidFill>
                <a:latin typeface="Tahoma"/>
                <a:cs typeface="Tahoma"/>
              </a:rPr>
              <a:t>roni</a:t>
            </a:r>
          </a:p>
          <a:p>
            <a:pPr marL="228600" indent="-228600" algn="ctr">
              <a:buFont typeface="+mj-lt"/>
              <a:buAutoNum type="alphaLcPeriod"/>
            </a:pPr>
            <a:r>
              <a:rPr lang="it-IT" sz="1500" dirty="0" smtClean="0">
                <a:solidFill>
                  <a:srgbClr val="008000"/>
                </a:solidFill>
                <a:latin typeface="Tahoma"/>
                <a:cs typeface="Tahoma"/>
              </a:rPr>
              <a:t>Geotermico da giardino</a:t>
            </a:r>
          </a:p>
          <a:p>
            <a:pPr marL="228600" indent="-228600" algn="ctr">
              <a:buFont typeface="+mj-lt"/>
              <a:buAutoNum type="alphaLcPeriod"/>
            </a:pPr>
            <a:r>
              <a:rPr lang="it-IT" sz="1500" dirty="0" smtClean="0">
                <a:solidFill>
                  <a:srgbClr val="008000"/>
                </a:solidFill>
                <a:latin typeface="Tahoma"/>
                <a:cs typeface="Tahoma"/>
              </a:rPr>
              <a:t>Nuova termodinamica</a:t>
            </a:r>
          </a:p>
          <a:p>
            <a:pPr marL="228600" indent="-228600" algn="ctr">
              <a:buFont typeface="+mj-lt"/>
              <a:buAutoNum type="alphaLcPeriod"/>
            </a:pPr>
            <a:r>
              <a:rPr lang="it-IT" sz="1500" dirty="0" smtClean="0">
                <a:solidFill>
                  <a:srgbClr val="008000"/>
                </a:solidFill>
                <a:latin typeface="Tahoma"/>
                <a:cs typeface="Tahoma"/>
              </a:rPr>
              <a:t>Brevetto unico europeo</a:t>
            </a:r>
          </a:p>
          <a:p>
            <a:pPr marL="228600" indent="-228600" algn="ctr">
              <a:buFont typeface="+mj-lt"/>
              <a:buAutoNum type="alphaLcPeriod"/>
            </a:pPr>
            <a:r>
              <a:rPr lang="it-IT" sz="1500" dirty="0" smtClean="0">
                <a:solidFill>
                  <a:srgbClr val="008000"/>
                </a:solidFill>
                <a:latin typeface="Tahoma"/>
                <a:cs typeface="Tahoma"/>
              </a:rPr>
              <a:t>Vignetta: il nuovo gattopardo</a:t>
            </a:r>
            <a:endParaRPr lang="it-IT" sz="1500" dirty="0">
              <a:solidFill>
                <a:srgbClr val="008000"/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4220137610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spirale"/>
          <p:cNvPicPr>
            <a:picLocks noChangeAspect="1" noChangeArrowheads="1"/>
          </p:cNvPicPr>
          <p:nvPr/>
        </p:nvPicPr>
        <p:blipFill>
          <a:blip r:embed="rId2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374" y="127361"/>
            <a:ext cx="842706" cy="83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ttangolo 6"/>
          <p:cNvSpPr/>
          <p:nvPr/>
        </p:nvSpPr>
        <p:spPr>
          <a:xfrm>
            <a:off x="127303" y="127359"/>
            <a:ext cx="761454" cy="762000"/>
          </a:xfrm>
          <a:prstGeom prst="rect">
            <a:avLst/>
          </a:prstGeom>
          <a:noFill/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500" b="1" dirty="0" smtClean="0">
                <a:solidFill>
                  <a:srgbClr val="000090"/>
                </a:solidFill>
                <a:latin typeface="Tahoma"/>
                <a:cs typeface="Tahoma"/>
              </a:rPr>
              <a:t>MARCO GALLERI </a:t>
            </a:r>
            <a:endParaRPr lang="it-IT" sz="500" dirty="0" smtClean="0">
              <a:solidFill>
                <a:srgbClr val="000090"/>
              </a:solidFill>
              <a:latin typeface="Tahoma"/>
              <a:cs typeface="Tahoma"/>
            </a:endParaRPr>
          </a:p>
          <a:p>
            <a:pPr algn="ctr"/>
            <a:endParaRPr lang="it-IT" sz="500" dirty="0" smtClean="0">
              <a:solidFill>
                <a:srgbClr val="000090"/>
              </a:solidFill>
              <a:latin typeface="Tahoma"/>
              <a:cs typeface="Tahoma"/>
            </a:endParaRPr>
          </a:p>
          <a:p>
            <a:pPr algn="ctr"/>
            <a:r>
              <a:rPr lang="it-IT" sz="500" dirty="0">
                <a:solidFill>
                  <a:srgbClr val="000090"/>
                </a:solidFill>
                <a:latin typeface="Tahoma"/>
                <a:cs typeface="Tahoma"/>
              </a:rPr>
              <a:t>s</a:t>
            </a:r>
            <a:r>
              <a:rPr lang="it-IT" sz="500" dirty="0" smtClean="0">
                <a:solidFill>
                  <a:srgbClr val="000090"/>
                </a:solidFill>
                <a:latin typeface="Tahoma"/>
                <a:cs typeface="Tahoma"/>
              </a:rPr>
              <a:t>trategia</a:t>
            </a:r>
          </a:p>
          <a:p>
            <a:pPr algn="ctr"/>
            <a:r>
              <a:rPr lang="it-IT" sz="500" dirty="0">
                <a:solidFill>
                  <a:srgbClr val="000090"/>
                </a:solidFill>
                <a:latin typeface="Tahoma"/>
                <a:cs typeface="Tahoma"/>
              </a:rPr>
              <a:t>o</a:t>
            </a:r>
            <a:r>
              <a:rPr lang="it-IT" sz="500" dirty="0" smtClean="0">
                <a:solidFill>
                  <a:srgbClr val="000090"/>
                </a:solidFill>
                <a:latin typeface="Tahoma"/>
                <a:cs typeface="Tahoma"/>
              </a:rPr>
              <a:t>rganizzazione </a:t>
            </a:r>
          </a:p>
          <a:p>
            <a:pPr algn="ctr"/>
            <a:r>
              <a:rPr lang="it-IT" sz="500" dirty="0" smtClean="0">
                <a:solidFill>
                  <a:srgbClr val="000090"/>
                </a:solidFill>
                <a:latin typeface="Tahoma"/>
                <a:cs typeface="Tahoma"/>
              </a:rPr>
              <a:t>comunicazione </a:t>
            </a:r>
          </a:p>
          <a:p>
            <a:pPr algn="ctr"/>
            <a:r>
              <a:rPr lang="it-IT" sz="500" dirty="0">
                <a:solidFill>
                  <a:srgbClr val="000090"/>
                </a:solidFill>
                <a:latin typeface="Tahoma"/>
                <a:cs typeface="Tahoma"/>
              </a:rPr>
              <a:t>m</a:t>
            </a:r>
            <a:r>
              <a:rPr lang="it-IT" sz="500" dirty="0" smtClean="0">
                <a:solidFill>
                  <a:srgbClr val="000090"/>
                </a:solidFill>
                <a:latin typeface="Tahoma"/>
                <a:cs typeface="Tahoma"/>
              </a:rPr>
              <a:t>arketing</a:t>
            </a:r>
          </a:p>
        </p:txBody>
      </p:sp>
      <p:sp>
        <p:nvSpPr>
          <p:cNvPr id="14" name="Cornice 13"/>
          <p:cNvSpPr/>
          <p:nvPr/>
        </p:nvSpPr>
        <p:spPr>
          <a:xfrm>
            <a:off x="914127" y="127361"/>
            <a:ext cx="7315473" cy="787039"/>
          </a:xfrm>
          <a:prstGeom prst="frame">
            <a:avLst>
              <a:gd name="adj1" fmla="val 3611"/>
            </a:avLst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>
                <a:solidFill>
                  <a:srgbClr val="000090"/>
                </a:solidFill>
                <a:latin typeface="BlairMdITC TT-Medium"/>
                <a:cs typeface="BlairMdITC TT-Medium"/>
              </a:rPr>
              <a:t>FONTI</a:t>
            </a:r>
            <a:endParaRPr lang="it-IT" sz="1000" dirty="0">
              <a:solidFill>
                <a:srgbClr val="000090"/>
              </a:solidFill>
              <a:latin typeface="BlairMdITC TT-Medium"/>
              <a:cs typeface="BlairMdITC TT-Medium"/>
            </a:endParaRPr>
          </a:p>
        </p:txBody>
      </p:sp>
      <p:pic>
        <p:nvPicPr>
          <p:cNvPr id="28" name="Picture 4" descr="spirale"/>
          <p:cNvPicPr>
            <a:picLocks noChangeAspect="1" noChangeArrowheads="1"/>
          </p:cNvPicPr>
          <p:nvPr/>
        </p:nvPicPr>
        <p:blipFill>
          <a:blip r:embed="rId2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0800000">
            <a:off x="8229600" y="127358"/>
            <a:ext cx="842706" cy="8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Rettangolo 28"/>
          <p:cNvSpPr/>
          <p:nvPr/>
        </p:nvSpPr>
        <p:spPr>
          <a:xfrm>
            <a:off x="8229601" y="127361"/>
            <a:ext cx="842706" cy="831774"/>
          </a:xfrm>
          <a:prstGeom prst="rect">
            <a:avLst/>
          </a:prstGeom>
          <a:noFill/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b="1" dirty="0" smtClean="0">
                <a:solidFill>
                  <a:srgbClr val="000090"/>
                </a:solidFill>
                <a:latin typeface="Tahoma"/>
                <a:cs typeface="Tahoma"/>
              </a:rPr>
              <a:t> III/2013</a:t>
            </a:r>
          </a:p>
        </p:txBody>
      </p:sp>
      <p:pic>
        <p:nvPicPr>
          <p:cNvPr id="11" name="Immagine 10" descr="Galleria d'arte 1.jpg"/>
          <p:cNvPicPr>
            <a:picLocks noChangeAspect="1"/>
          </p:cNvPicPr>
          <p:nvPr/>
        </p:nvPicPr>
        <p:blipFill>
          <a:blip r:embed="rId3">
            <a:alphaModFix amt="25000"/>
          </a:blip>
          <a:stretch>
            <a:fillRect/>
          </a:stretch>
        </p:blipFill>
        <p:spPr>
          <a:xfrm>
            <a:off x="1077416" y="127359"/>
            <a:ext cx="6934200" cy="831774"/>
          </a:xfrm>
          <a:prstGeom prst="rect">
            <a:avLst/>
          </a:prstGeom>
        </p:spPr>
      </p:pic>
      <p:sp>
        <p:nvSpPr>
          <p:cNvPr id="2" name="Rettangolo 1"/>
          <p:cNvSpPr/>
          <p:nvPr/>
        </p:nvSpPr>
        <p:spPr>
          <a:xfrm>
            <a:off x="178103" y="1018676"/>
            <a:ext cx="4572000" cy="550920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sz="1600" b="1" dirty="0">
                <a:solidFill>
                  <a:srgbClr val="000090"/>
                </a:solidFill>
                <a:latin typeface="Tahoma"/>
                <a:cs typeface="Tahoma"/>
              </a:rPr>
              <a:t>di </a:t>
            </a:r>
            <a:r>
              <a:rPr lang="it-IT" sz="1600" b="1" dirty="0" smtClean="0">
                <a:solidFill>
                  <a:srgbClr val="000090"/>
                </a:solidFill>
                <a:latin typeface="Tahoma"/>
                <a:cs typeface="Tahoma"/>
              </a:rPr>
              <a:t>stampa</a:t>
            </a:r>
            <a:endParaRPr lang="it-IT" sz="1600" b="1" dirty="0">
              <a:solidFill>
                <a:srgbClr val="000090"/>
              </a:solidFill>
              <a:latin typeface="Tahoma"/>
              <a:cs typeface="Tahoma"/>
            </a:endParaRPr>
          </a:p>
          <a:p>
            <a:pPr algn="ctr"/>
            <a:r>
              <a:rPr lang="it-IT" sz="1600" dirty="0">
                <a:solidFill>
                  <a:srgbClr val="000090"/>
                </a:solidFill>
                <a:latin typeface="Tahoma"/>
                <a:cs typeface="Tahoma"/>
              </a:rPr>
              <a:t>del 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febbraio 2013</a:t>
            </a:r>
          </a:p>
          <a:p>
            <a:pPr algn="ctr"/>
            <a:endParaRPr lang="it-IT" sz="1600" dirty="0" smtClean="0">
              <a:solidFill>
                <a:srgbClr val="000090"/>
              </a:solidFill>
              <a:latin typeface="Tahoma"/>
              <a:cs typeface="Tahoma"/>
            </a:endParaRPr>
          </a:p>
          <a:p>
            <a:pPr marL="285750" indent="-285750" algn="ctr">
              <a:buFont typeface="Arial"/>
              <a:buChar char="•"/>
            </a:pPr>
            <a:r>
              <a:rPr lang="it-IT" sz="1600" dirty="0">
                <a:solidFill>
                  <a:srgbClr val="FF0000"/>
                </a:solidFill>
                <a:latin typeface="Tahoma"/>
                <a:cs typeface="Tahoma"/>
              </a:rPr>
              <a:t>Bloomberg </a:t>
            </a:r>
            <a:r>
              <a:rPr lang="it-IT" sz="1600" dirty="0" err="1" smtClean="0">
                <a:solidFill>
                  <a:srgbClr val="FF0000"/>
                </a:solidFill>
                <a:latin typeface="Tahoma"/>
                <a:cs typeface="Tahoma"/>
              </a:rPr>
              <a:t>Businessweek</a:t>
            </a: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 (USA)</a:t>
            </a:r>
          </a:p>
          <a:p>
            <a:pPr marL="285750" indent="-285750" algn="ctr">
              <a:buFont typeface="Arial"/>
              <a:buChar char="•"/>
            </a:pPr>
            <a:r>
              <a:rPr lang="it-IT" sz="1600" dirty="0" err="1">
                <a:solidFill>
                  <a:srgbClr val="000090"/>
                </a:solidFill>
                <a:latin typeface="Tahoma"/>
                <a:cs typeface="Tahoma"/>
              </a:rPr>
              <a:t>El</a:t>
            </a:r>
            <a:r>
              <a:rPr lang="it-IT" sz="1600" dirty="0">
                <a:solidFill>
                  <a:srgbClr val="000090"/>
                </a:solidFill>
                <a:latin typeface="Tahoma"/>
                <a:cs typeface="Tahoma"/>
              </a:rPr>
              <a:t> </a:t>
            </a:r>
            <a:r>
              <a:rPr lang="it-IT" sz="1600" dirty="0" err="1" smtClean="0">
                <a:solidFill>
                  <a:srgbClr val="000090"/>
                </a:solidFill>
                <a:latin typeface="Tahoma"/>
                <a:cs typeface="Tahoma"/>
              </a:rPr>
              <a:t>Pais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 (ESP)</a:t>
            </a:r>
          </a:p>
          <a:p>
            <a:pPr marL="285750" indent="-285750" algn="ctr">
              <a:buFont typeface="Arial"/>
              <a:buChar char="•"/>
            </a:pPr>
            <a:r>
              <a:rPr lang="it-IT" sz="1600" dirty="0" err="1" smtClean="0">
                <a:solidFill>
                  <a:srgbClr val="FF0000"/>
                </a:solidFill>
                <a:latin typeface="Tahoma"/>
                <a:cs typeface="Tahoma"/>
              </a:rPr>
              <a:t>Frankfurter</a:t>
            </a: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lang="it-IT" sz="1600" dirty="0" err="1" smtClean="0">
                <a:solidFill>
                  <a:srgbClr val="FF0000"/>
                </a:solidFill>
                <a:latin typeface="Tahoma"/>
                <a:cs typeface="Tahoma"/>
              </a:rPr>
              <a:t>Rundschaun</a:t>
            </a: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 (DEU)</a:t>
            </a:r>
          </a:p>
          <a:p>
            <a:pPr marL="285750" indent="-285750" algn="ctr">
              <a:buFont typeface="Arial"/>
              <a:buChar char="•"/>
            </a:pP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Financial Times (GBR)</a:t>
            </a:r>
          </a:p>
          <a:p>
            <a:pPr marL="285750" indent="-285750" algn="ctr">
              <a:buFont typeface="Arial"/>
              <a:buChar char="•"/>
            </a:pPr>
            <a:r>
              <a:rPr lang="it-IT" sz="1600" dirty="0" err="1" smtClean="0">
                <a:solidFill>
                  <a:srgbClr val="FF0000"/>
                </a:solidFill>
                <a:latin typeface="Tahoma"/>
                <a:cs typeface="Tahoma"/>
              </a:rPr>
              <a:t>Les</a:t>
            </a: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lang="it-IT" sz="1600" dirty="0" err="1" smtClean="0">
                <a:solidFill>
                  <a:srgbClr val="FF0000"/>
                </a:solidFill>
                <a:latin typeface="Tahoma"/>
                <a:cs typeface="Tahoma"/>
              </a:rPr>
              <a:t>Echos</a:t>
            </a: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 (FRA)</a:t>
            </a:r>
          </a:p>
          <a:p>
            <a:pPr marL="285750" indent="-285750" algn="ctr">
              <a:buFont typeface="Arial"/>
              <a:buChar char="•"/>
            </a:pP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Internazionale (ITA)</a:t>
            </a:r>
          </a:p>
          <a:p>
            <a:pPr marL="285750" indent="-285750" algn="ctr">
              <a:buFont typeface="Arial"/>
              <a:buChar char="•"/>
            </a:pP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Le Monde </a:t>
            </a:r>
            <a:r>
              <a:rPr lang="it-IT" sz="1600" dirty="0" err="1" smtClean="0">
                <a:solidFill>
                  <a:srgbClr val="FF0000"/>
                </a:solidFill>
                <a:latin typeface="Tahoma"/>
                <a:cs typeface="Tahoma"/>
              </a:rPr>
              <a:t>Diplomatique</a:t>
            </a: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 (FRA)</a:t>
            </a:r>
          </a:p>
          <a:p>
            <a:pPr marL="285750" indent="-285750" algn="ctr">
              <a:buFont typeface="Arial"/>
              <a:buChar char="•"/>
            </a:pP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Le </a:t>
            </a:r>
            <a:r>
              <a:rPr lang="it-IT" sz="1600" dirty="0">
                <a:solidFill>
                  <a:srgbClr val="000090"/>
                </a:solidFill>
                <a:latin typeface="Tahoma"/>
                <a:cs typeface="Tahoma"/>
              </a:rPr>
              <a:t>Scienze  (ITA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)</a:t>
            </a:r>
          </a:p>
          <a:p>
            <a:pPr marL="285750" indent="-285750" algn="ctr">
              <a:buFont typeface="Arial"/>
              <a:buChar char="•"/>
            </a:pPr>
            <a:r>
              <a:rPr lang="it-IT" sz="1600" dirty="0">
                <a:solidFill>
                  <a:srgbClr val="FF0000"/>
                </a:solidFill>
                <a:latin typeface="Tahoma"/>
                <a:cs typeface="Tahoma"/>
              </a:rPr>
              <a:t>Limes  (ITA</a:t>
            </a: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)</a:t>
            </a:r>
          </a:p>
          <a:p>
            <a:pPr marL="285750" indent="-285750" algn="ctr">
              <a:buFont typeface="Arial"/>
              <a:buChar char="•"/>
            </a:pP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Mente &amp; Cervello (ITA)</a:t>
            </a:r>
          </a:p>
          <a:p>
            <a:pPr marL="285750" indent="-285750" algn="ctr">
              <a:buFont typeface="Arial"/>
              <a:buChar char="•"/>
            </a:pP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Nature (USA)</a:t>
            </a:r>
          </a:p>
          <a:p>
            <a:pPr marL="285750" indent="-285750" algn="ctr">
              <a:buFont typeface="Arial"/>
              <a:buChar char="•"/>
            </a:pP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Psicologia contemporanea (ITA)</a:t>
            </a:r>
            <a:endParaRPr lang="it-IT" sz="1600" dirty="0">
              <a:solidFill>
                <a:srgbClr val="000090"/>
              </a:solidFill>
              <a:latin typeface="Tahoma"/>
              <a:cs typeface="Tahoma"/>
            </a:endParaRPr>
          </a:p>
          <a:p>
            <a:pPr marL="285750" indent="-285750" algn="ctr">
              <a:buFont typeface="Arial"/>
              <a:buChar char="•"/>
            </a:pP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The Atlantic (USA)</a:t>
            </a:r>
          </a:p>
          <a:p>
            <a:pPr marL="285750" indent="-285750" algn="ctr">
              <a:buFont typeface="Arial"/>
              <a:buChar char="•"/>
            </a:pP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The National (EAU)</a:t>
            </a:r>
          </a:p>
          <a:p>
            <a:pPr marL="285750" indent="-285750" algn="ctr">
              <a:buFont typeface="Arial"/>
              <a:buChar char="•"/>
            </a:pP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The New York Times (USA)</a:t>
            </a:r>
          </a:p>
          <a:p>
            <a:pPr marL="285750" indent="-285750" algn="ctr">
              <a:buFont typeface="Arial"/>
              <a:buChar char="•"/>
            </a:pPr>
            <a:r>
              <a:rPr lang="it-IT" sz="1600" dirty="0">
                <a:solidFill>
                  <a:srgbClr val="000090"/>
                </a:solidFill>
                <a:latin typeface="Tahoma"/>
                <a:cs typeface="Tahoma"/>
              </a:rPr>
              <a:t>The New </a:t>
            </a:r>
            <a:r>
              <a:rPr lang="it-IT" sz="1600" dirty="0" err="1">
                <a:solidFill>
                  <a:srgbClr val="000090"/>
                </a:solidFill>
                <a:latin typeface="Tahoma"/>
                <a:cs typeface="Tahoma"/>
              </a:rPr>
              <a:t>Scientist</a:t>
            </a:r>
            <a:r>
              <a:rPr lang="it-IT" sz="1600" dirty="0">
                <a:solidFill>
                  <a:srgbClr val="000090"/>
                </a:solidFill>
                <a:latin typeface="Tahoma"/>
                <a:cs typeface="Tahoma"/>
              </a:rPr>
              <a:t> 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(GBR)</a:t>
            </a:r>
          </a:p>
          <a:p>
            <a:pPr marL="285750" indent="-285750" algn="ctr">
              <a:buFont typeface="Arial"/>
              <a:buChar char="•"/>
            </a:pP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The Week (USA)</a:t>
            </a:r>
          </a:p>
          <a:p>
            <a:pPr marL="285750" indent="-285750" algn="ctr">
              <a:buFont typeface="Arial"/>
              <a:buChar char="•"/>
            </a:pP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Time (USA)</a:t>
            </a:r>
          </a:p>
          <a:p>
            <a:pPr marL="285750" indent="-285750" algn="ctr">
              <a:buFont typeface="Arial"/>
              <a:buChar char="•"/>
            </a:pPr>
            <a:r>
              <a:rPr lang="it-IT" sz="1600" dirty="0" err="1">
                <a:solidFill>
                  <a:srgbClr val="FF0000"/>
                </a:solidFill>
                <a:latin typeface="Tahoma"/>
                <a:cs typeface="Tahoma"/>
              </a:rPr>
              <a:t>Wall</a:t>
            </a:r>
            <a:r>
              <a:rPr lang="it-IT" sz="1600" dirty="0">
                <a:solidFill>
                  <a:srgbClr val="FF0000"/>
                </a:solidFill>
                <a:latin typeface="Tahoma"/>
                <a:cs typeface="Tahoma"/>
              </a:rPr>
              <a:t> Street </a:t>
            </a: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Journal (USA) 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4411216" y="1059262"/>
            <a:ext cx="4661090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solidFill>
                  <a:srgbClr val="000090"/>
                </a:solidFill>
                <a:latin typeface="Tahoma"/>
                <a:cs typeface="Tahoma"/>
              </a:rPr>
              <a:t>da libri</a:t>
            </a:r>
          </a:p>
          <a:p>
            <a:pPr algn="ctr"/>
            <a:r>
              <a:rPr lang="it-IT" dirty="0">
                <a:solidFill>
                  <a:srgbClr val="000090"/>
                </a:solidFill>
                <a:latin typeface="Tahoma"/>
                <a:cs typeface="Tahoma"/>
              </a:rPr>
              <a:t>c</a:t>
            </a:r>
            <a:r>
              <a:rPr lang="it-IT" dirty="0" smtClean="0">
                <a:solidFill>
                  <a:srgbClr val="000090"/>
                </a:solidFill>
                <a:latin typeface="Tahoma"/>
                <a:cs typeface="Tahoma"/>
              </a:rPr>
              <a:t>on cronologia inversa</a:t>
            </a:r>
          </a:p>
          <a:p>
            <a:pPr algn="ctr"/>
            <a:endParaRPr lang="it-IT" b="1" dirty="0">
              <a:solidFill>
                <a:srgbClr val="FF0000"/>
              </a:solidFill>
              <a:latin typeface="Tahoma"/>
              <a:cs typeface="Tahoma"/>
            </a:endParaRPr>
          </a:p>
          <a:p>
            <a:pPr marL="285750" indent="-285750" algn="ctr">
              <a:buFont typeface="Arial"/>
              <a:buChar char="•"/>
            </a:pPr>
            <a:r>
              <a:rPr lang="it-IT" i="1" dirty="0">
                <a:solidFill>
                  <a:srgbClr val="FF0000"/>
                </a:solidFill>
                <a:latin typeface="Tahoma"/>
                <a:cs typeface="Tahoma"/>
              </a:rPr>
              <a:t>Atlante storico del XX secolo</a:t>
            </a:r>
          </a:p>
          <a:p>
            <a:pPr algn="ctr"/>
            <a:r>
              <a:rPr lang="it-IT" dirty="0">
                <a:solidFill>
                  <a:srgbClr val="FF0000"/>
                </a:solidFill>
                <a:latin typeface="Tahoma"/>
                <a:cs typeface="Tahoma"/>
              </a:rPr>
              <a:t>Le Monde </a:t>
            </a:r>
            <a:r>
              <a:rPr lang="it-IT" dirty="0" err="1">
                <a:solidFill>
                  <a:srgbClr val="FF0000"/>
                </a:solidFill>
                <a:latin typeface="Tahoma"/>
                <a:cs typeface="Tahoma"/>
              </a:rPr>
              <a:t>Diplomatique</a:t>
            </a:r>
            <a:r>
              <a:rPr lang="it-IT" dirty="0">
                <a:solidFill>
                  <a:srgbClr val="FF0000"/>
                </a:solidFill>
                <a:latin typeface="Tahoma"/>
                <a:cs typeface="Tahoma"/>
              </a:rPr>
              <a:t>, 2012</a:t>
            </a:r>
          </a:p>
          <a:p>
            <a:pPr marL="285750" indent="-285750" algn="ctr">
              <a:buFont typeface="Arial"/>
              <a:buChar char="•"/>
            </a:pPr>
            <a:r>
              <a:rPr lang="it-IT" i="1" dirty="0">
                <a:solidFill>
                  <a:srgbClr val="000090"/>
                </a:solidFill>
                <a:latin typeface="Tahoma"/>
                <a:cs typeface="Tahoma"/>
              </a:rPr>
              <a:t>Il brand</a:t>
            </a:r>
          </a:p>
          <a:p>
            <a:pPr algn="ctr"/>
            <a:r>
              <a:rPr lang="it-IT" dirty="0">
                <a:solidFill>
                  <a:srgbClr val="000090"/>
                </a:solidFill>
                <a:latin typeface="Tahoma"/>
                <a:cs typeface="Tahoma"/>
              </a:rPr>
              <a:t>V. Gabrielli, 2012</a:t>
            </a:r>
          </a:p>
          <a:p>
            <a:pPr marL="285750" indent="-285750" algn="ctr">
              <a:buFont typeface="Arial"/>
              <a:buChar char="•"/>
            </a:pPr>
            <a:r>
              <a:rPr lang="it-IT" i="1" dirty="0">
                <a:solidFill>
                  <a:srgbClr val="FF0000"/>
                </a:solidFill>
                <a:latin typeface="Tahoma"/>
                <a:cs typeface="Tahoma"/>
              </a:rPr>
              <a:t>Pettegolezzi e reputazione</a:t>
            </a:r>
          </a:p>
          <a:p>
            <a:pPr algn="ctr"/>
            <a:r>
              <a:rPr lang="it-IT" dirty="0">
                <a:solidFill>
                  <a:srgbClr val="FF0000"/>
                </a:solidFill>
                <a:latin typeface="Tahoma"/>
                <a:cs typeface="Tahoma"/>
              </a:rPr>
              <a:t>N. </a:t>
            </a:r>
            <a:r>
              <a:rPr lang="it-IT" dirty="0" err="1">
                <a:solidFill>
                  <a:srgbClr val="FF0000"/>
                </a:solidFill>
                <a:latin typeface="Tahoma"/>
                <a:cs typeface="Tahoma"/>
              </a:rPr>
              <a:t>Cavazza</a:t>
            </a:r>
            <a:r>
              <a:rPr lang="it-IT" dirty="0">
                <a:solidFill>
                  <a:srgbClr val="FF0000"/>
                </a:solidFill>
                <a:latin typeface="Tahoma"/>
                <a:cs typeface="Tahoma"/>
              </a:rPr>
              <a:t>, 2012</a:t>
            </a:r>
          </a:p>
          <a:p>
            <a:pPr marL="285750" indent="-285750" algn="ctr">
              <a:buFont typeface="Arial"/>
              <a:buChar char="•"/>
            </a:pPr>
            <a:r>
              <a:rPr lang="it-IT" i="1" dirty="0">
                <a:solidFill>
                  <a:srgbClr val="000090"/>
                </a:solidFill>
                <a:latin typeface="Tahoma"/>
                <a:cs typeface="Tahoma"/>
              </a:rPr>
              <a:t>L’analisi strategica per le decisioni aziendali</a:t>
            </a:r>
          </a:p>
          <a:p>
            <a:pPr algn="ctr"/>
            <a:r>
              <a:rPr lang="it-IT" dirty="0">
                <a:solidFill>
                  <a:srgbClr val="000090"/>
                </a:solidFill>
                <a:latin typeface="Tahoma"/>
                <a:cs typeface="Tahoma"/>
              </a:rPr>
              <a:t>Robert M. Grant, 2010</a:t>
            </a:r>
          </a:p>
          <a:p>
            <a:pPr marL="285750" indent="-285750" algn="ctr">
              <a:buFont typeface="Arial"/>
              <a:buChar char="•"/>
            </a:pPr>
            <a:r>
              <a:rPr lang="it-IT" i="1" dirty="0">
                <a:solidFill>
                  <a:srgbClr val="FF0000"/>
                </a:solidFill>
                <a:latin typeface="Tahoma"/>
                <a:cs typeface="Tahoma"/>
              </a:rPr>
              <a:t>Come studiare le organizzazioni </a:t>
            </a:r>
            <a:r>
              <a:rPr lang="it-IT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</a:p>
          <a:p>
            <a:pPr algn="ctr"/>
            <a:r>
              <a:rPr lang="it-IT" dirty="0">
                <a:solidFill>
                  <a:srgbClr val="FF0000"/>
                </a:solidFill>
                <a:latin typeface="Tahoma"/>
                <a:cs typeface="Tahoma"/>
              </a:rPr>
              <a:t>G. Bonazzi, 2006 </a:t>
            </a:r>
            <a:endParaRPr lang="it-IT" dirty="0" smtClean="0">
              <a:solidFill>
                <a:srgbClr val="FF0000"/>
              </a:solidFill>
              <a:latin typeface="Tahoma"/>
              <a:cs typeface="Tahoma"/>
            </a:endParaRPr>
          </a:p>
          <a:p>
            <a:pPr marL="285750" indent="-285750" algn="ctr">
              <a:buFont typeface="Arial"/>
              <a:buChar char="•"/>
            </a:pPr>
            <a:r>
              <a:rPr lang="it-IT" i="1" dirty="0" smtClean="0">
                <a:solidFill>
                  <a:srgbClr val="000090"/>
                </a:solidFill>
                <a:latin typeface="Tahoma"/>
                <a:cs typeface="Tahoma"/>
              </a:rPr>
              <a:t>Lo stress</a:t>
            </a:r>
          </a:p>
          <a:p>
            <a:pPr algn="ctr"/>
            <a:r>
              <a:rPr lang="it-IT" dirty="0" smtClean="0">
                <a:solidFill>
                  <a:srgbClr val="000090"/>
                </a:solidFill>
                <a:latin typeface="Tahoma"/>
                <a:cs typeface="Tahoma"/>
              </a:rPr>
              <a:t>M. </a:t>
            </a:r>
            <a:r>
              <a:rPr lang="it-IT" dirty="0" err="1" smtClean="0">
                <a:solidFill>
                  <a:srgbClr val="000090"/>
                </a:solidFill>
                <a:latin typeface="Tahoma"/>
                <a:cs typeface="Tahoma"/>
              </a:rPr>
              <a:t>Farnè</a:t>
            </a:r>
            <a:r>
              <a:rPr lang="it-IT" dirty="0">
                <a:solidFill>
                  <a:srgbClr val="000090"/>
                </a:solidFill>
                <a:latin typeface="Tahoma"/>
                <a:cs typeface="Tahoma"/>
              </a:rPr>
              <a:t> </a:t>
            </a:r>
            <a:r>
              <a:rPr lang="it-IT" dirty="0" smtClean="0">
                <a:solidFill>
                  <a:srgbClr val="000090"/>
                </a:solidFill>
                <a:latin typeface="Tahoma"/>
                <a:cs typeface="Tahoma"/>
              </a:rPr>
              <a:t>(1999)</a:t>
            </a:r>
            <a:endParaRPr lang="it-IT" dirty="0">
              <a:solidFill>
                <a:srgbClr val="000090"/>
              </a:solidFill>
              <a:latin typeface="Tahoma"/>
              <a:cs typeface="Tahoma"/>
            </a:endParaRPr>
          </a:p>
          <a:p>
            <a:pPr marL="285750" indent="-285750" algn="ctr">
              <a:buFont typeface="Arial"/>
              <a:buChar char="•"/>
            </a:pPr>
            <a:r>
              <a:rPr lang="it-IT" i="1" dirty="0" smtClean="0">
                <a:solidFill>
                  <a:srgbClr val="FF0000"/>
                </a:solidFill>
                <a:latin typeface="Tahoma"/>
                <a:cs typeface="Tahoma"/>
              </a:rPr>
              <a:t>Gli </a:t>
            </a:r>
            <a:r>
              <a:rPr lang="it-IT" i="1" dirty="0">
                <a:solidFill>
                  <a:srgbClr val="FF0000"/>
                </a:solidFill>
                <a:latin typeface="Tahoma"/>
                <a:cs typeface="Tahoma"/>
              </a:rPr>
              <a:t>obiettivi didattici</a:t>
            </a:r>
          </a:p>
          <a:p>
            <a:pPr algn="ctr"/>
            <a:r>
              <a:rPr lang="it-IT" dirty="0">
                <a:solidFill>
                  <a:srgbClr val="FF0000"/>
                </a:solidFill>
                <a:latin typeface="Tahoma"/>
                <a:cs typeface="Tahoma"/>
              </a:rPr>
              <a:t>Robert </a:t>
            </a:r>
            <a:r>
              <a:rPr lang="it-IT" dirty="0" err="1">
                <a:solidFill>
                  <a:srgbClr val="FF0000"/>
                </a:solidFill>
                <a:latin typeface="Tahoma"/>
                <a:cs typeface="Tahoma"/>
              </a:rPr>
              <a:t>F</a:t>
            </a:r>
            <a:r>
              <a:rPr lang="it-IT" dirty="0">
                <a:solidFill>
                  <a:srgbClr val="FF0000"/>
                </a:solidFill>
                <a:latin typeface="Tahoma"/>
                <a:cs typeface="Tahoma"/>
              </a:rPr>
              <a:t>. </a:t>
            </a:r>
            <a:r>
              <a:rPr lang="it-IT" dirty="0" err="1">
                <a:solidFill>
                  <a:srgbClr val="FF0000"/>
                </a:solidFill>
                <a:latin typeface="Tahoma"/>
                <a:cs typeface="Tahoma"/>
              </a:rPr>
              <a:t>Mager</a:t>
            </a:r>
            <a:r>
              <a:rPr lang="it-IT" dirty="0">
                <a:solidFill>
                  <a:srgbClr val="FF0000"/>
                </a:solidFill>
                <a:latin typeface="Tahoma"/>
                <a:cs typeface="Tahoma"/>
              </a:rPr>
              <a:t>, </a:t>
            </a:r>
            <a:r>
              <a:rPr lang="it-IT" dirty="0" smtClean="0">
                <a:solidFill>
                  <a:srgbClr val="FF0000"/>
                </a:solidFill>
                <a:latin typeface="Tahoma"/>
                <a:cs typeface="Tahoma"/>
              </a:rPr>
              <a:t>1992</a:t>
            </a:r>
            <a:endParaRPr lang="it-IT" dirty="0">
              <a:solidFill>
                <a:srgbClr val="FF0000"/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663534996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contenuto 2"/>
          <p:cNvSpPr>
            <a:spLocks noGrp="1"/>
          </p:cNvSpPr>
          <p:nvPr>
            <p:ph idx="1"/>
          </p:nvPr>
        </p:nvSpPr>
        <p:spPr>
          <a:xfrm>
            <a:off x="251520" y="836712"/>
            <a:ext cx="7128792" cy="5328592"/>
          </a:xfrm>
        </p:spPr>
        <p:txBody>
          <a:bodyPr>
            <a:noAutofit/>
          </a:bodyPr>
          <a:lstStyle/>
          <a:p>
            <a:pPr marL="228600" indent="-228600" algn="just">
              <a:buFont typeface="+mj-lt"/>
              <a:buAutoNum type="alphaLcPeriod"/>
            </a:pPr>
            <a:r>
              <a:rPr lang="it-IT" sz="1900" dirty="0" smtClean="0">
                <a:solidFill>
                  <a:srgbClr val="FF0000"/>
                </a:solidFill>
                <a:latin typeface="Tahoma"/>
                <a:cs typeface="Tahoma"/>
              </a:rPr>
              <a:t>Il papa va in pensione </a:t>
            </a:r>
            <a:r>
              <a:rPr lang="it-IT" sz="1900" dirty="0" smtClean="0">
                <a:solidFill>
                  <a:srgbClr val="000090"/>
                </a:solidFill>
                <a:latin typeface="Tahoma"/>
                <a:cs typeface="Tahoma"/>
              </a:rPr>
              <a:t>riporta le copertine di </a:t>
            </a:r>
            <a:r>
              <a:rPr lang="it-IT" sz="1900" dirty="0" smtClean="0">
                <a:solidFill>
                  <a:srgbClr val="0000FF"/>
                </a:solidFill>
                <a:latin typeface="Tahoma"/>
                <a:cs typeface="Tahoma"/>
              </a:rPr>
              <a:t>Internazionale</a:t>
            </a:r>
            <a:r>
              <a:rPr lang="it-IT" sz="1900" dirty="0" smtClean="0">
                <a:solidFill>
                  <a:srgbClr val="000090"/>
                </a:solidFill>
                <a:latin typeface="Tahoma"/>
                <a:cs typeface="Tahoma"/>
              </a:rPr>
              <a:t> del 15/21 febbraio e del suo supplemento speciale, più l’editoriale. Suggerisco reperire il numero poiché si tratta di evento epocale (più di 600 anni) e vi sono analisi molto acute.</a:t>
            </a:r>
          </a:p>
          <a:p>
            <a:pPr marL="228600" indent="-228600" algn="just">
              <a:buFont typeface="+mj-lt"/>
              <a:buAutoNum type="alphaLcPeriod"/>
            </a:pPr>
            <a:r>
              <a:rPr lang="it-IT" sz="19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lang="it-IT" sz="1900" dirty="0" smtClean="0">
                <a:solidFill>
                  <a:srgbClr val="FF0000"/>
                </a:solidFill>
                <a:latin typeface="Tahoma"/>
                <a:cs typeface="Tahoma"/>
              </a:rPr>
              <a:t>Elezioni italiane 2013, </a:t>
            </a:r>
            <a:r>
              <a:rPr lang="it-IT" sz="1900" dirty="0" smtClean="0">
                <a:solidFill>
                  <a:srgbClr val="000090"/>
                </a:solidFill>
                <a:latin typeface="Tahoma"/>
                <a:cs typeface="Tahoma"/>
              </a:rPr>
              <a:t>riporto l’editoriale del </a:t>
            </a:r>
            <a:r>
              <a:rPr lang="it-IT" sz="1900" dirty="0" smtClean="0">
                <a:solidFill>
                  <a:srgbClr val="0000FF"/>
                </a:solidFill>
                <a:latin typeface="Tahoma"/>
                <a:cs typeface="Tahoma"/>
              </a:rPr>
              <a:t>Financial Times</a:t>
            </a:r>
            <a:r>
              <a:rPr lang="it-IT" sz="1900" dirty="0" smtClean="0">
                <a:solidFill>
                  <a:srgbClr val="000090"/>
                </a:solidFill>
                <a:latin typeface="Tahoma"/>
                <a:cs typeface="Tahoma"/>
              </a:rPr>
              <a:t>, a ognuno la propria riflessione …</a:t>
            </a:r>
          </a:p>
          <a:p>
            <a:pPr marL="228600" indent="-228600" algn="just">
              <a:buFont typeface="+mj-lt"/>
              <a:buAutoNum type="alphaLcPeriod"/>
            </a:pPr>
            <a:r>
              <a:rPr lang="it-IT" sz="1900" dirty="0" smtClean="0">
                <a:solidFill>
                  <a:srgbClr val="FF0000"/>
                </a:solidFill>
                <a:latin typeface="Tahoma"/>
                <a:cs typeface="Tahoma"/>
              </a:rPr>
              <a:t>Il </a:t>
            </a:r>
            <a:r>
              <a:rPr lang="it-IT" sz="1900" dirty="0">
                <a:solidFill>
                  <a:srgbClr val="FF0000"/>
                </a:solidFill>
                <a:latin typeface="Tahoma"/>
                <a:cs typeface="Tahoma"/>
              </a:rPr>
              <a:t>riso e la </a:t>
            </a:r>
            <a:r>
              <a:rPr lang="it-IT" sz="1900" dirty="0" smtClean="0">
                <a:solidFill>
                  <a:srgbClr val="FF0000"/>
                </a:solidFill>
                <a:latin typeface="Tahoma"/>
                <a:cs typeface="Tahoma"/>
              </a:rPr>
              <a:t>Cina </a:t>
            </a:r>
            <a:r>
              <a:rPr lang="it-IT" sz="1900" dirty="0" smtClean="0">
                <a:solidFill>
                  <a:srgbClr val="000090"/>
                </a:solidFill>
                <a:latin typeface="Tahoma"/>
                <a:cs typeface="Tahoma"/>
              </a:rPr>
              <a:t>è un trafiletto tradotto dal </a:t>
            </a:r>
            <a:r>
              <a:rPr lang="it-IT" sz="1900" dirty="0" err="1" smtClean="0">
                <a:solidFill>
                  <a:srgbClr val="0000FF"/>
                </a:solidFill>
                <a:latin typeface="Tahoma"/>
                <a:cs typeface="Tahoma"/>
              </a:rPr>
              <a:t>Wall</a:t>
            </a:r>
            <a:r>
              <a:rPr lang="it-IT" sz="1900" dirty="0" smtClean="0">
                <a:solidFill>
                  <a:srgbClr val="0000FF"/>
                </a:solidFill>
                <a:latin typeface="Tahoma"/>
                <a:cs typeface="Tahoma"/>
              </a:rPr>
              <a:t> Street Journal </a:t>
            </a:r>
            <a:r>
              <a:rPr lang="it-IT" sz="1900" dirty="0" smtClean="0">
                <a:solidFill>
                  <a:srgbClr val="000090"/>
                </a:solidFill>
                <a:latin typeface="Tahoma"/>
                <a:cs typeface="Tahoma"/>
              </a:rPr>
              <a:t>che ci aggiorna sull’andamento di una fondamentale materia prima.</a:t>
            </a:r>
          </a:p>
          <a:p>
            <a:pPr marL="228600" indent="-228600" algn="just">
              <a:buFont typeface="+mj-lt"/>
              <a:buAutoNum type="alphaLcPeriod"/>
            </a:pPr>
            <a:r>
              <a:rPr lang="it-IT" sz="1900" dirty="0" smtClean="0">
                <a:solidFill>
                  <a:srgbClr val="FF0000"/>
                </a:solidFill>
                <a:latin typeface="Tahoma"/>
                <a:cs typeface="Tahoma"/>
              </a:rPr>
              <a:t>La Cina e le terre rare </a:t>
            </a:r>
            <a:r>
              <a:rPr lang="it-IT" sz="1900" dirty="0" smtClean="0">
                <a:solidFill>
                  <a:srgbClr val="000090"/>
                </a:solidFill>
                <a:latin typeface="Tahoma"/>
                <a:cs typeface="Tahoma"/>
              </a:rPr>
              <a:t>è l’originale in inglese da </a:t>
            </a:r>
            <a:r>
              <a:rPr lang="it-IT" sz="1900" dirty="0" smtClean="0">
                <a:solidFill>
                  <a:srgbClr val="0000FF"/>
                </a:solidFill>
                <a:latin typeface="Tahoma"/>
                <a:cs typeface="Tahoma"/>
              </a:rPr>
              <a:t>Time</a:t>
            </a:r>
            <a:r>
              <a:rPr lang="it-IT" sz="1900" dirty="0" smtClean="0">
                <a:solidFill>
                  <a:srgbClr val="000090"/>
                </a:solidFill>
                <a:latin typeface="Tahoma"/>
                <a:cs typeface="Tahoma"/>
              </a:rPr>
              <a:t> del 18 febbraio, contiene due grafici molto chiari e significativi.</a:t>
            </a:r>
          </a:p>
          <a:p>
            <a:pPr marL="228600" indent="-228600" algn="just">
              <a:buFont typeface="+mj-lt"/>
              <a:buAutoNum type="alphaLcPeriod"/>
            </a:pPr>
            <a:r>
              <a:rPr lang="it-IT" sz="1900" dirty="0" smtClean="0">
                <a:solidFill>
                  <a:srgbClr val="FF0000"/>
                </a:solidFill>
                <a:latin typeface="Tahoma"/>
                <a:cs typeface="Tahoma"/>
              </a:rPr>
              <a:t>Contro Standard &amp; </a:t>
            </a:r>
            <a:r>
              <a:rPr lang="it-IT" sz="1900" dirty="0" err="1" smtClean="0">
                <a:solidFill>
                  <a:srgbClr val="FF0000"/>
                </a:solidFill>
                <a:latin typeface="Tahoma"/>
                <a:cs typeface="Tahoma"/>
              </a:rPr>
              <a:t>Poor’s</a:t>
            </a:r>
            <a:r>
              <a:rPr lang="it-IT" sz="1900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lang="it-IT" sz="1900" dirty="0" smtClean="0">
                <a:solidFill>
                  <a:srgbClr val="000090"/>
                </a:solidFill>
                <a:latin typeface="Tahoma"/>
                <a:cs typeface="Tahoma"/>
              </a:rPr>
              <a:t>è un acido editoriale del </a:t>
            </a:r>
            <a:r>
              <a:rPr lang="it-IT" sz="1900" dirty="0" err="1" smtClean="0">
                <a:solidFill>
                  <a:srgbClr val="0000FF"/>
                </a:solidFill>
                <a:latin typeface="Tahoma"/>
                <a:cs typeface="Tahoma"/>
              </a:rPr>
              <a:t>Frankfurter</a:t>
            </a:r>
            <a:r>
              <a:rPr lang="it-IT" sz="1900" dirty="0" smtClean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lang="it-IT" sz="1900" dirty="0" err="1" smtClean="0">
                <a:solidFill>
                  <a:srgbClr val="0000FF"/>
                </a:solidFill>
                <a:latin typeface="Tahoma"/>
                <a:cs typeface="Tahoma"/>
              </a:rPr>
              <a:t>Rundschau</a:t>
            </a:r>
            <a:r>
              <a:rPr lang="it-IT" sz="1900" dirty="0">
                <a:solidFill>
                  <a:srgbClr val="000090"/>
                </a:solidFill>
                <a:latin typeface="Tahoma"/>
                <a:cs typeface="Tahoma"/>
              </a:rPr>
              <a:t>:</a:t>
            </a:r>
            <a:r>
              <a:rPr lang="it-IT" sz="1900" dirty="0" smtClean="0">
                <a:solidFill>
                  <a:srgbClr val="000090"/>
                </a:solidFill>
                <a:latin typeface="Tahoma"/>
                <a:cs typeface="Tahoma"/>
              </a:rPr>
              <a:t> è assurdo mettere in dubbio l’affidabilità creditizia USA!</a:t>
            </a:r>
            <a:endParaRPr lang="it-IT" sz="1900" dirty="0">
              <a:solidFill>
                <a:srgbClr val="000090"/>
              </a:solidFill>
              <a:latin typeface="Tahoma"/>
              <a:cs typeface="Tahoma"/>
            </a:endParaRPr>
          </a:p>
          <a:p>
            <a:pPr marL="228600" indent="-228600" algn="just">
              <a:buFont typeface="+mj-lt"/>
              <a:buAutoNum type="alphaLcPeriod"/>
            </a:pPr>
            <a:r>
              <a:rPr lang="it-IT" sz="1900" dirty="0">
                <a:solidFill>
                  <a:srgbClr val="FF0000"/>
                </a:solidFill>
                <a:latin typeface="Tahoma"/>
                <a:cs typeface="Tahoma"/>
              </a:rPr>
              <a:t>Cosa c’è nelle </a:t>
            </a:r>
            <a:r>
              <a:rPr lang="it-IT" sz="1900" dirty="0" smtClean="0">
                <a:solidFill>
                  <a:srgbClr val="FF0000"/>
                </a:solidFill>
                <a:latin typeface="Tahoma"/>
                <a:cs typeface="Tahoma"/>
              </a:rPr>
              <a:t>banche </a:t>
            </a:r>
            <a:r>
              <a:rPr lang="it-IT" sz="1900" dirty="0" smtClean="0">
                <a:solidFill>
                  <a:srgbClr val="000090"/>
                </a:solidFill>
                <a:latin typeface="Tahoma"/>
                <a:cs typeface="Tahoma"/>
              </a:rPr>
              <a:t>è un lungo e dettagliato articolo tradotto da </a:t>
            </a:r>
            <a:r>
              <a:rPr lang="it-IT" sz="1900" dirty="0" smtClean="0">
                <a:solidFill>
                  <a:srgbClr val="0000FF"/>
                </a:solidFill>
                <a:latin typeface="Tahoma"/>
                <a:cs typeface="Tahoma"/>
              </a:rPr>
              <a:t>The Atlantic </a:t>
            </a:r>
            <a:r>
              <a:rPr lang="it-IT" sz="1900" dirty="0" smtClean="0">
                <a:solidFill>
                  <a:srgbClr val="000090"/>
                </a:solidFill>
                <a:latin typeface="Tahoma"/>
                <a:cs typeface="Tahoma"/>
              </a:rPr>
              <a:t>a firma di un premio Pulitzer. Vedere sopra e tapparsi il naso …</a:t>
            </a:r>
            <a:endParaRPr lang="it-IT" sz="1900" dirty="0">
              <a:solidFill>
                <a:srgbClr val="000090"/>
              </a:solidFill>
              <a:latin typeface="Tahoma"/>
              <a:cs typeface="Tahoma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rgbClr val="FDFBC9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 smtClean="0">
                <a:solidFill>
                  <a:srgbClr val="000090"/>
                </a:solidFill>
                <a:latin typeface="Tahoma"/>
                <a:cs typeface="Tahoma"/>
              </a:rPr>
              <a:t>1. STRATEGIA E DECISIONI</a:t>
            </a:r>
          </a:p>
        </p:txBody>
      </p:sp>
      <p:pic>
        <p:nvPicPr>
          <p:cNvPr id="12" name="Immagine 11" descr="images.jpe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24329" y="2963329"/>
            <a:ext cx="1421270" cy="309127"/>
          </a:xfrm>
          <a:prstGeom prst="rect">
            <a:avLst/>
          </a:prstGeom>
        </p:spPr>
      </p:pic>
      <p:pic>
        <p:nvPicPr>
          <p:cNvPr id="13" name="Immagine 12" descr="the_atlantic_logo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62130" y="5628101"/>
            <a:ext cx="1581870" cy="592071"/>
          </a:xfrm>
          <a:prstGeom prst="rect">
            <a:avLst/>
          </a:prstGeom>
        </p:spPr>
      </p:pic>
      <p:pic>
        <p:nvPicPr>
          <p:cNvPr id="3" name="Immagine 2" descr="images.jpe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35662" y="5271451"/>
            <a:ext cx="1625302" cy="323765"/>
          </a:xfrm>
          <a:prstGeom prst="rect">
            <a:avLst/>
          </a:prstGeom>
        </p:spPr>
      </p:pic>
      <p:sp>
        <p:nvSpPr>
          <p:cNvPr id="15" name="Rettangolo 14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FDFBC9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rgbClr val="000090"/>
                </a:solidFill>
                <a:latin typeface="Tahoma"/>
                <a:cs typeface="Tahoma"/>
              </a:rPr>
              <a:t>MARCO GALLERI strategia, organizzazione, comunicazione, marketing. www.marcogalleri.it</a:t>
            </a:r>
          </a:p>
        </p:txBody>
      </p:sp>
      <p:pic>
        <p:nvPicPr>
          <p:cNvPr id="16" name="Picture 4" descr="spirale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248400"/>
            <a:ext cx="6176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Immagine 1" descr="0 14-40-56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3689" y="764704"/>
            <a:ext cx="1371294" cy="1872208"/>
          </a:xfrm>
          <a:prstGeom prst="rect">
            <a:avLst/>
          </a:prstGeom>
        </p:spPr>
      </p:pic>
      <p:pic>
        <p:nvPicPr>
          <p:cNvPr id="7" name="Immagine 6" descr="5679.pn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3689" y="2655258"/>
            <a:ext cx="1371294" cy="265755"/>
          </a:xfrm>
          <a:prstGeom prst="rect">
            <a:avLst/>
          </a:prstGeom>
        </p:spPr>
      </p:pic>
      <p:pic>
        <p:nvPicPr>
          <p:cNvPr id="4" name="Immagine 3" descr="0.jpg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24329" y="3356992"/>
            <a:ext cx="1410654" cy="1914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081105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contenuto 2"/>
          <p:cNvSpPr>
            <a:spLocks noGrp="1"/>
          </p:cNvSpPr>
          <p:nvPr>
            <p:ph idx="1"/>
          </p:nvPr>
        </p:nvSpPr>
        <p:spPr>
          <a:xfrm>
            <a:off x="395535" y="836712"/>
            <a:ext cx="7695433" cy="5328592"/>
          </a:xfrm>
        </p:spPr>
        <p:txBody>
          <a:bodyPr>
            <a:noAutofit/>
          </a:bodyPr>
          <a:lstStyle/>
          <a:p>
            <a:pPr algn="just">
              <a:buFont typeface="+mj-lt"/>
              <a:buAutoNum type="alphaLcPeriod" startAt="7"/>
            </a:pPr>
            <a:r>
              <a:rPr lang="it-IT" sz="1800" dirty="0" smtClean="0">
                <a:solidFill>
                  <a:srgbClr val="FF0000"/>
                </a:solidFill>
                <a:latin typeface="Tahoma"/>
                <a:cs typeface="Tahoma"/>
              </a:rPr>
              <a:t>Lo </a:t>
            </a:r>
            <a:r>
              <a:rPr lang="it-IT" sz="1800" dirty="0">
                <a:solidFill>
                  <a:srgbClr val="FF0000"/>
                </a:solidFill>
                <a:latin typeface="Tahoma"/>
                <a:cs typeface="Tahoma"/>
              </a:rPr>
              <a:t>yen va alla </a:t>
            </a:r>
            <a:r>
              <a:rPr lang="it-IT" sz="1800" dirty="0" smtClean="0">
                <a:solidFill>
                  <a:srgbClr val="FF0000"/>
                </a:solidFill>
                <a:latin typeface="Tahoma"/>
                <a:cs typeface="Tahoma"/>
              </a:rPr>
              <a:t>guerra, </a:t>
            </a:r>
            <a:r>
              <a:rPr lang="it-IT" sz="1800" dirty="0" smtClean="0">
                <a:solidFill>
                  <a:srgbClr val="000090"/>
                </a:solidFill>
                <a:latin typeface="Tahoma"/>
                <a:cs typeface="Tahoma"/>
              </a:rPr>
              <a:t>tradotto da </a:t>
            </a:r>
            <a:r>
              <a:rPr lang="it-IT" sz="1800" dirty="0" smtClean="0">
                <a:solidFill>
                  <a:srgbClr val="0000FF"/>
                </a:solidFill>
                <a:latin typeface="Tahoma"/>
                <a:cs typeface="Tahoma"/>
              </a:rPr>
              <a:t>Bloomberg </a:t>
            </a:r>
            <a:r>
              <a:rPr lang="it-IT" sz="1800" dirty="0" err="1" smtClean="0">
                <a:solidFill>
                  <a:srgbClr val="0000FF"/>
                </a:solidFill>
                <a:latin typeface="Tahoma"/>
                <a:cs typeface="Tahoma"/>
              </a:rPr>
              <a:t>Businessweek</a:t>
            </a:r>
            <a:r>
              <a:rPr lang="it-IT" sz="1800" dirty="0" smtClean="0">
                <a:solidFill>
                  <a:srgbClr val="000090"/>
                </a:solidFill>
                <a:latin typeface="Tahoma"/>
                <a:cs typeface="Tahoma"/>
              </a:rPr>
              <a:t>, anticipa uno scontro che si prospetta molto duro per l’euro.</a:t>
            </a:r>
          </a:p>
          <a:p>
            <a:pPr algn="just">
              <a:buFont typeface="+mj-lt"/>
              <a:buAutoNum type="alphaLcPeriod" startAt="7"/>
            </a:pPr>
            <a:r>
              <a:rPr lang="it-IT" sz="1800" dirty="0" smtClean="0">
                <a:solidFill>
                  <a:srgbClr val="FF0000"/>
                </a:solidFill>
                <a:latin typeface="Tahoma"/>
                <a:cs typeface="Tahoma"/>
              </a:rPr>
              <a:t>Paralisi europea. </a:t>
            </a:r>
            <a:r>
              <a:rPr lang="it-IT" sz="1800" dirty="0" smtClean="0">
                <a:solidFill>
                  <a:srgbClr val="000090"/>
                </a:solidFill>
                <a:latin typeface="Tahoma"/>
                <a:cs typeface="Tahoma"/>
              </a:rPr>
              <a:t>Pochi fondi per competitività e crescita; questa è la (inutile) denuncia de </a:t>
            </a:r>
            <a:r>
              <a:rPr lang="it-IT" sz="1800" dirty="0" err="1" smtClean="0">
                <a:solidFill>
                  <a:srgbClr val="0000FF"/>
                </a:solidFill>
                <a:latin typeface="Tahoma"/>
                <a:cs typeface="Tahoma"/>
              </a:rPr>
              <a:t>Les</a:t>
            </a:r>
            <a:r>
              <a:rPr lang="it-IT" sz="1800" dirty="0" smtClean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lang="it-IT" sz="1800" dirty="0" err="1" smtClean="0">
                <a:solidFill>
                  <a:srgbClr val="0000FF"/>
                </a:solidFill>
                <a:latin typeface="Tahoma"/>
                <a:cs typeface="Tahoma"/>
              </a:rPr>
              <a:t>Echos</a:t>
            </a:r>
            <a:r>
              <a:rPr lang="it-IT" sz="1800" dirty="0" smtClean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lang="it-IT" sz="1800" dirty="0" smtClean="0">
                <a:solidFill>
                  <a:srgbClr val="000090"/>
                </a:solidFill>
                <a:latin typeface="Tahoma"/>
                <a:cs typeface="Tahoma"/>
              </a:rPr>
              <a:t>.</a:t>
            </a:r>
            <a:endParaRPr lang="it-IT" sz="1800" dirty="0">
              <a:solidFill>
                <a:srgbClr val="000090"/>
              </a:solidFill>
              <a:latin typeface="Tahoma"/>
              <a:cs typeface="Tahoma"/>
            </a:endParaRPr>
          </a:p>
          <a:p>
            <a:pPr algn="just">
              <a:buFont typeface="+mj-lt"/>
              <a:buAutoNum type="alphaLcPeriod" startAt="7"/>
            </a:pPr>
            <a:r>
              <a:rPr lang="it-IT" sz="1800" dirty="0">
                <a:solidFill>
                  <a:srgbClr val="FF0000"/>
                </a:solidFill>
                <a:latin typeface="Tahoma"/>
                <a:cs typeface="Tahoma"/>
              </a:rPr>
              <a:t>Agonia </a:t>
            </a:r>
            <a:r>
              <a:rPr lang="it-IT" sz="1800" dirty="0" smtClean="0">
                <a:solidFill>
                  <a:srgbClr val="FF0000"/>
                </a:solidFill>
                <a:latin typeface="Tahoma"/>
                <a:cs typeface="Tahoma"/>
              </a:rPr>
              <a:t>europea </a:t>
            </a:r>
            <a:r>
              <a:rPr lang="it-IT" sz="1800" dirty="0" smtClean="0">
                <a:solidFill>
                  <a:srgbClr val="000090"/>
                </a:solidFill>
                <a:latin typeface="Tahoma"/>
                <a:cs typeface="Tahoma"/>
              </a:rPr>
              <a:t>è l’arbitrario titolo che ho dato all’articolo tradotto da </a:t>
            </a:r>
            <a:r>
              <a:rPr lang="it-IT" sz="1800" dirty="0" err="1" smtClean="0">
                <a:solidFill>
                  <a:srgbClr val="0000FF"/>
                </a:solidFill>
                <a:latin typeface="Tahoma"/>
                <a:cs typeface="Tahoma"/>
              </a:rPr>
              <a:t>El</a:t>
            </a:r>
            <a:r>
              <a:rPr lang="it-IT" sz="1800" dirty="0" smtClean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lang="it-IT" sz="1800" dirty="0" err="1" smtClean="0">
                <a:solidFill>
                  <a:srgbClr val="0000FF"/>
                </a:solidFill>
                <a:latin typeface="Tahoma"/>
                <a:cs typeface="Tahoma"/>
              </a:rPr>
              <a:t>Pais</a:t>
            </a:r>
            <a:r>
              <a:rPr lang="it-IT" sz="1800" dirty="0" smtClean="0">
                <a:solidFill>
                  <a:srgbClr val="000090"/>
                </a:solidFill>
                <a:latin typeface="Tahoma"/>
                <a:cs typeface="Tahoma"/>
              </a:rPr>
              <a:t>, per confermare che la bomba albionica era ad orologeria, ovvero per rammentare che anche i progetti politici - </a:t>
            </a:r>
            <a:r>
              <a:rPr lang="it-IT" sz="1800" dirty="0">
                <a:solidFill>
                  <a:srgbClr val="000090"/>
                </a:solidFill>
                <a:latin typeface="Tahoma"/>
                <a:cs typeface="Tahoma"/>
              </a:rPr>
              <a:t>per essere </a:t>
            </a:r>
            <a:r>
              <a:rPr lang="it-IT" sz="1800" dirty="0" smtClean="0">
                <a:solidFill>
                  <a:srgbClr val="000090"/>
                </a:solidFill>
                <a:latin typeface="Tahoma"/>
                <a:cs typeface="Tahoma"/>
              </a:rPr>
              <a:t>tali e promettenti - debbono avere obiettivi MOSSI (si veda oltre la presentazione </a:t>
            </a:r>
            <a:r>
              <a:rPr lang="it-IT" sz="1800" i="1" dirty="0" smtClean="0">
                <a:solidFill>
                  <a:srgbClr val="000090"/>
                </a:solidFill>
                <a:latin typeface="Tahoma"/>
                <a:cs typeface="Tahoma"/>
              </a:rPr>
              <a:t>Gli obiettivi didattici</a:t>
            </a:r>
            <a:r>
              <a:rPr lang="it-IT" sz="1800" dirty="0" smtClean="0">
                <a:solidFill>
                  <a:srgbClr val="000090"/>
                </a:solidFill>
                <a:latin typeface="Tahoma"/>
                <a:cs typeface="Tahoma"/>
              </a:rPr>
              <a:t>).</a:t>
            </a:r>
          </a:p>
          <a:p>
            <a:pPr algn="just">
              <a:buFont typeface="+mj-lt"/>
              <a:buAutoNum type="alphaLcPeriod" startAt="7"/>
            </a:pPr>
            <a:r>
              <a:rPr lang="it-IT" sz="1800" dirty="0" smtClean="0">
                <a:solidFill>
                  <a:srgbClr val="FF0000"/>
                </a:solidFill>
                <a:latin typeface="Tahoma"/>
                <a:cs typeface="Tahoma"/>
              </a:rPr>
              <a:t>Austerità dannosa </a:t>
            </a:r>
            <a:r>
              <a:rPr lang="it-IT" sz="1800" dirty="0" smtClean="0">
                <a:solidFill>
                  <a:srgbClr val="000090"/>
                </a:solidFill>
                <a:latin typeface="Tahoma"/>
                <a:cs typeface="Tahoma"/>
              </a:rPr>
              <a:t>è l’editoriale del </a:t>
            </a:r>
            <a:r>
              <a:rPr lang="it-IT" sz="1800" dirty="0">
                <a:solidFill>
                  <a:srgbClr val="000090"/>
                </a:solidFill>
                <a:latin typeface="Tahoma"/>
                <a:cs typeface="Tahoma"/>
              </a:rPr>
              <a:t>N</a:t>
            </a:r>
            <a:r>
              <a:rPr lang="it-IT" sz="1800" dirty="0" smtClean="0">
                <a:solidFill>
                  <a:srgbClr val="000090"/>
                </a:solidFill>
                <a:latin typeface="Tahoma"/>
                <a:cs typeface="Tahoma"/>
              </a:rPr>
              <a:t>obel per l’economia 2008 </a:t>
            </a:r>
            <a:r>
              <a:rPr lang="it-IT" sz="1800" dirty="0" err="1" smtClean="0">
                <a:solidFill>
                  <a:srgbClr val="000090"/>
                </a:solidFill>
                <a:latin typeface="Tahoma"/>
                <a:cs typeface="Tahoma"/>
              </a:rPr>
              <a:t>Krugman</a:t>
            </a:r>
            <a:r>
              <a:rPr lang="it-IT" sz="1800" dirty="0" smtClean="0">
                <a:solidFill>
                  <a:srgbClr val="000090"/>
                </a:solidFill>
                <a:latin typeface="Tahoma"/>
                <a:cs typeface="Tahoma"/>
              </a:rPr>
              <a:t>, comparso su </a:t>
            </a:r>
            <a:r>
              <a:rPr lang="it-IT" sz="1800" dirty="0" smtClean="0">
                <a:solidFill>
                  <a:srgbClr val="0000FF"/>
                </a:solidFill>
                <a:latin typeface="Tahoma"/>
                <a:cs typeface="Tahoma"/>
              </a:rPr>
              <a:t>Internazionale </a:t>
            </a:r>
            <a:r>
              <a:rPr lang="it-IT" sz="1800" dirty="0" smtClean="0">
                <a:solidFill>
                  <a:srgbClr val="000090"/>
                </a:solidFill>
                <a:latin typeface="Tahoma"/>
                <a:cs typeface="Tahoma"/>
              </a:rPr>
              <a:t>del 8/14 febbraio; il titolo originale è </a:t>
            </a:r>
            <a:r>
              <a:rPr lang="it-IT" sz="1800" i="1" dirty="0" smtClean="0">
                <a:solidFill>
                  <a:srgbClr val="000090"/>
                </a:solidFill>
                <a:latin typeface="Tahoma"/>
                <a:cs typeface="Tahoma"/>
              </a:rPr>
              <a:t>Le false promesse dell’austerità …</a:t>
            </a:r>
          </a:p>
          <a:p>
            <a:pPr algn="just">
              <a:buFont typeface="+mj-lt"/>
              <a:buAutoNum type="alphaLcPeriod" startAt="7"/>
            </a:pPr>
            <a:r>
              <a:rPr lang="it-IT" sz="1800" dirty="0">
                <a:solidFill>
                  <a:srgbClr val="FF0000"/>
                </a:solidFill>
                <a:latin typeface="Tahoma"/>
                <a:cs typeface="Tahoma"/>
              </a:rPr>
              <a:t>Rivoluzioni d’Egitto </a:t>
            </a:r>
            <a:r>
              <a:rPr lang="it-IT" sz="1800" dirty="0">
                <a:solidFill>
                  <a:srgbClr val="000090"/>
                </a:solidFill>
                <a:latin typeface="Tahoma"/>
                <a:cs typeface="Tahoma"/>
              </a:rPr>
              <a:t>riporta le prime pagine del - sempre tanto interessante quanto lungo - editoriale di </a:t>
            </a:r>
            <a:r>
              <a:rPr lang="it-IT" sz="1800" dirty="0">
                <a:solidFill>
                  <a:srgbClr val="0000FF"/>
                </a:solidFill>
                <a:latin typeface="Tahoma"/>
                <a:cs typeface="Tahoma"/>
              </a:rPr>
              <a:t>Limes</a:t>
            </a:r>
            <a:r>
              <a:rPr lang="it-IT" sz="1800" dirty="0">
                <a:solidFill>
                  <a:srgbClr val="000090"/>
                </a:solidFill>
                <a:latin typeface="Tahoma"/>
                <a:cs typeface="Tahoma"/>
              </a:rPr>
              <a:t> che, dopo vent’anni, è diventato mensile (era un bimestrale)</a:t>
            </a:r>
            <a:r>
              <a:rPr lang="it-IT" sz="1800" dirty="0">
                <a:solidFill>
                  <a:srgbClr val="FF0000"/>
                </a:solidFill>
                <a:latin typeface="Tahoma"/>
                <a:cs typeface="Tahoma"/>
              </a:rPr>
              <a:t>.</a:t>
            </a:r>
          </a:p>
          <a:p>
            <a:pPr algn="just">
              <a:buFont typeface="+mj-lt"/>
              <a:buAutoNum type="alphaLcPeriod" startAt="7"/>
            </a:pPr>
            <a:r>
              <a:rPr lang="it-IT" sz="1800" dirty="0">
                <a:solidFill>
                  <a:srgbClr val="FF0000"/>
                </a:solidFill>
                <a:latin typeface="Tahoma"/>
                <a:cs typeface="Tahoma"/>
              </a:rPr>
              <a:t>La rivoluzione egiziana </a:t>
            </a:r>
            <a:r>
              <a:rPr lang="it-IT" sz="1800" dirty="0">
                <a:solidFill>
                  <a:srgbClr val="000090"/>
                </a:solidFill>
                <a:latin typeface="Tahoma"/>
                <a:cs typeface="Tahoma"/>
              </a:rPr>
              <a:t>è una vignetta di </a:t>
            </a:r>
            <a:r>
              <a:rPr lang="it-IT" sz="1800" dirty="0">
                <a:solidFill>
                  <a:srgbClr val="0000FF"/>
                </a:solidFill>
                <a:latin typeface="Tahoma"/>
                <a:cs typeface="Tahoma"/>
              </a:rPr>
              <a:t>The National </a:t>
            </a:r>
            <a:r>
              <a:rPr lang="it-IT" sz="1800" dirty="0">
                <a:solidFill>
                  <a:srgbClr val="000090"/>
                </a:solidFill>
                <a:latin typeface="Tahoma"/>
                <a:cs typeface="Tahoma"/>
              </a:rPr>
              <a:t>che mi pare ben riuscita ed emblematica di molte altre situazioni simili</a:t>
            </a:r>
            <a:r>
              <a:rPr lang="it-IT" sz="1800" dirty="0" smtClean="0">
                <a:solidFill>
                  <a:srgbClr val="000090"/>
                </a:solidFill>
                <a:latin typeface="Tahoma"/>
                <a:cs typeface="Tahoma"/>
              </a:rPr>
              <a:t>.</a:t>
            </a:r>
            <a:endParaRPr lang="it-IT" sz="1800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rgbClr val="FDFBC9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 smtClean="0">
                <a:solidFill>
                  <a:srgbClr val="000090"/>
                </a:solidFill>
                <a:latin typeface="Tahoma"/>
                <a:cs typeface="Tahoma"/>
              </a:rPr>
              <a:t>1. STRATEGIA E DECISIONI</a:t>
            </a:r>
          </a:p>
        </p:txBody>
      </p:sp>
      <p:pic>
        <p:nvPicPr>
          <p:cNvPr id="5" name="Immagine 4" descr="images-1.jpe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26605" y="921400"/>
            <a:ext cx="927156" cy="195191"/>
          </a:xfrm>
          <a:prstGeom prst="rect">
            <a:avLst/>
          </a:prstGeom>
        </p:spPr>
      </p:pic>
      <p:pic>
        <p:nvPicPr>
          <p:cNvPr id="6" name="Immagine 5" descr="images-2.jpe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90969" y="2276872"/>
            <a:ext cx="962792" cy="195658"/>
          </a:xfrm>
          <a:prstGeom prst="rect">
            <a:avLst/>
          </a:prstGeom>
        </p:spPr>
      </p:pic>
      <p:sp>
        <p:nvSpPr>
          <p:cNvPr id="15" name="Rettangolo 14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FDFBC9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rgbClr val="000090"/>
                </a:solidFill>
                <a:latin typeface="Tahoma"/>
                <a:cs typeface="Tahoma"/>
              </a:rPr>
              <a:t>MARCO GALLERI strategia, organizzazione, comunicazione, marketing. www.marcogalleri.it</a:t>
            </a:r>
          </a:p>
        </p:txBody>
      </p:sp>
      <p:pic>
        <p:nvPicPr>
          <p:cNvPr id="16" name="Picture 4" descr="spirale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248400"/>
            <a:ext cx="6176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Immagine 3" descr="cop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75129" y="2924944"/>
            <a:ext cx="843400" cy="1137084"/>
          </a:xfrm>
          <a:prstGeom prst="rect">
            <a:avLst/>
          </a:prstGeom>
        </p:spPr>
      </p:pic>
      <p:pic>
        <p:nvPicPr>
          <p:cNvPr id="14" name="Immagine 13" descr="0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75129" y="4293095"/>
            <a:ext cx="878632" cy="1244507"/>
          </a:xfrm>
          <a:prstGeom prst="rect">
            <a:avLst/>
          </a:prstGeom>
        </p:spPr>
      </p:pic>
      <p:pic>
        <p:nvPicPr>
          <p:cNvPr id="17" name="Immagine 16" descr="TheNationalLogo-2.jp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27867" y="5518209"/>
            <a:ext cx="790662" cy="443987"/>
          </a:xfrm>
          <a:prstGeom prst="rect">
            <a:avLst/>
          </a:prstGeom>
        </p:spPr>
      </p:pic>
      <p:pic>
        <p:nvPicPr>
          <p:cNvPr id="2" name="Immagine 1" descr="images.jpeg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26605" y="1516412"/>
            <a:ext cx="912496" cy="33026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FDFBC9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rgbClr val="000090"/>
                </a:solidFill>
                <a:latin typeface="Tahoma"/>
                <a:cs typeface="Tahoma"/>
              </a:rPr>
              <a:t>MARCO GALLERI strategia, organizzazione, comunicazione, marketing. www.marcogalleri.it</a:t>
            </a:r>
          </a:p>
        </p:txBody>
      </p:sp>
      <p:pic>
        <p:nvPicPr>
          <p:cNvPr id="8" name="Picture 4" descr="spiral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248400"/>
            <a:ext cx="6176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egnaposto contenuto 2"/>
          <p:cNvSpPr>
            <a:spLocks noGrp="1"/>
          </p:cNvSpPr>
          <p:nvPr>
            <p:ph idx="1"/>
          </p:nvPr>
        </p:nvSpPr>
        <p:spPr>
          <a:xfrm>
            <a:off x="179511" y="728306"/>
            <a:ext cx="7711409" cy="5382130"/>
          </a:xfrm>
        </p:spPr>
        <p:txBody>
          <a:bodyPr>
            <a:noAutofit/>
          </a:bodyPr>
          <a:lstStyle/>
          <a:p>
            <a:pPr marL="457200" indent="-457200" algn="just">
              <a:buFont typeface="+mj-lt"/>
              <a:buAutoNum type="alphaLcPeriod" startAt="13"/>
            </a:pPr>
            <a:r>
              <a:rPr lang="it-IT" sz="1700" dirty="0" smtClean="0">
                <a:solidFill>
                  <a:srgbClr val="FF0000"/>
                </a:solidFill>
                <a:latin typeface="Tahoma"/>
                <a:cs typeface="Tahoma"/>
              </a:rPr>
              <a:t>Pungoli cognitivi </a:t>
            </a:r>
            <a:r>
              <a:rPr lang="it-IT" sz="1700" dirty="0" smtClean="0">
                <a:solidFill>
                  <a:srgbClr val="000090"/>
                </a:solidFill>
                <a:latin typeface="Tahoma"/>
                <a:cs typeface="Tahoma"/>
              </a:rPr>
              <a:t>è tratto da </a:t>
            </a:r>
            <a:r>
              <a:rPr lang="it-IT" sz="1700" dirty="0">
                <a:solidFill>
                  <a:srgbClr val="0000FF"/>
                </a:solidFill>
                <a:latin typeface="Tahoma"/>
                <a:cs typeface="Tahoma"/>
              </a:rPr>
              <a:t>Psicologia </a:t>
            </a:r>
            <a:r>
              <a:rPr lang="it-IT" sz="1700" dirty="0" smtClean="0">
                <a:solidFill>
                  <a:srgbClr val="0000FF"/>
                </a:solidFill>
                <a:latin typeface="Tahoma"/>
                <a:cs typeface="Tahoma"/>
              </a:rPr>
              <a:t>Contemporanea </a:t>
            </a:r>
            <a:r>
              <a:rPr lang="it-IT" sz="1700" dirty="0" smtClean="0">
                <a:solidFill>
                  <a:srgbClr val="000090"/>
                </a:solidFill>
                <a:latin typeface="Tahoma"/>
                <a:cs typeface="Tahoma"/>
              </a:rPr>
              <a:t>di marzo/aprile; si usano gli elementi ambientali per incoraggiare una decisione invece che un’altra. Interessanti gli esempi, in particolare quello di Cameron con i problemi fiscali britannici. Si tratta dell’ultima frontiera della manipolazione di massa.</a:t>
            </a:r>
          </a:p>
          <a:p>
            <a:pPr marL="457200" indent="-457200" algn="just">
              <a:buFont typeface="+mj-lt"/>
              <a:buAutoNum type="alphaLcPeriod" startAt="13"/>
            </a:pPr>
            <a:r>
              <a:rPr lang="it-IT" sz="1700" dirty="0" smtClean="0">
                <a:solidFill>
                  <a:srgbClr val="FF0000"/>
                </a:solidFill>
                <a:latin typeface="Tahoma"/>
                <a:cs typeface="Tahoma"/>
              </a:rPr>
              <a:t>Le </a:t>
            </a:r>
            <a:r>
              <a:rPr lang="it-IT" sz="1700" dirty="0">
                <a:solidFill>
                  <a:srgbClr val="FF0000"/>
                </a:solidFill>
                <a:latin typeface="Tahoma"/>
                <a:cs typeface="Tahoma"/>
              </a:rPr>
              <a:t>verità </a:t>
            </a:r>
            <a:r>
              <a:rPr lang="it-IT" sz="1700" dirty="0" smtClean="0">
                <a:solidFill>
                  <a:srgbClr val="FF0000"/>
                </a:solidFill>
                <a:latin typeface="Tahoma"/>
                <a:cs typeface="Tahoma"/>
              </a:rPr>
              <a:t>scadono </a:t>
            </a:r>
            <a:r>
              <a:rPr lang="it-IT" sz="1700" dirty="0" smtClean="0">
                <a:solidFill>
                  <a:srgbClr val="000090"/>
                </a:solidFill>
                <a:latin typeface="Tahoma"/>
                <a:cs typeface="Tahoma"/>
              </a:rPr>
              <a:t>tradotto da </a:t>
            </a:r>
            <a:r>
              <a:rPr lang="it-IT" sz="1700" dirty="0" smtClean="0">
                <a:solidFill>
                  <a:srgbClr val="0000FF"/>
                </a:solidFill>
                <a:latin typeface="Tahoma"/>
                <a:cs typeface="Tahoma"/>
              </a:rPr>
              <a:t>The New </a:t>
            </a:r>
            <a:r>
              <a:rPr lang="it-IT" sz="1700" dirty="0" err="1" smtClean="0">
                <a:solidFill>
                  <a:srgbClr val="0000FF"/>
                </a:solidFill>
                <a:latin typeface="Tahoma"/>
                <a:cs typeface="Tahoma"/>
              </a:rPr>
              <a:t>Scientist</a:t>
            </a:r>
            <a:r>
              <a:rPr lang="it-IT" sz="1700" dirty="0" smtClean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lang="it-IT" sz="1700" dirty="0" smtClean="0">
                <a:solidFill>
                  <a:srgbClr val="000090"/>
                </a:solidFill>
                <a:latin typeface="Tahoma"/>
                <a:cs typeface="Tahoma"/>
              </a:rPr>
              <a:t>dà le ultime dimostrazioni che non riconosciamo i cambiamenti graduali (i </a:t>
            </a:r>
            <a:r>
              <a:rPr lang="it-IT" sz="1700" i="1" dirty="0" err="1" smtClean="0">
                <a:solidFill>
                  <a:srgbClr val="000090"/>
                </a:solidFill>
                <a:latin typeface="Tahoma"/>
                <a:cs typeface="Tahoma"/>
              </a:rPr>
              <a:t>mesofatti</a:t>
            </a:r>
            <a:r>
              <a:rPr lang="it-IT" sz="1700" dirty="0" smtClean="0">
                <a:solidFill>
                  <a:srgbClr val="000090"/>
                </a:solidFill>
                <a:latin typeface="Tahoma"/>
                <a:cs typeface="Tahoma"/>
              </a:rPr>
              <a:t>).</a:t>
            </a:r>
          </a:p>
          <a:p>
            <a:pPr marL="457200" indent="-457200" algn="just">
              <a:buFont typeface="+mj-lt"/>
              <a:buAutoNum type="alphaLcPeriod" startAt="13"/>
            </a:pPr>
            <a:r>
              <a:rPr lang="it-IT" sz="1700" dirty="0" smtClean="0">
                <a:solidFill>
                  <a:srgbClr val="FF0000"/>
                </a:solidFill>
                <a:latin typeface="Tahoma"/>
                <a:cs typeface="Tahoma"/>
              </a:rPr>
              <a:t>Memoria dei genocidi </a:t>
            </a:r>
            <a:r>
              <a:rPr lang="it-IT" sz="1700" dirty="0" smtClean="0">
                <a:solidFill>
                  <a:srgbClr val="000090"/>
                </a:solidFill>
                <a:latin typeface="Tahoma"/>
                <a:cs typeface="Tahoma"/>
              </a:rPr>
              <a:t>è la mappa dei massacri umani del XX secolo, tratta dall’</a:t>
            </a:r>
            <a:r>
              <a:rPr lang="it-IT" sz="1700" dirty="0" smtClean="0">
                <a:solidFill>
                  <a:srgbClr val="0000FF"/>
                </a:solidFill>
                <a:latin typeface="Tahoma"/>
                <a:cs typeface="Tahoma"/>
              </a:rPr>
              <a:t>Atlante Storico di Le Monde </a:t>
            </a:r>
            <a:r>
              <a:rPr lang="it-IT" sz="1700" dirty="0" err="1" smtClean="0">
                <a:solidFill>
                  <a:srgbClr val="0000FF"/>
                </a:solidFill>
                <a:latin typeface="Tahoma"/>
                <a:cs typeface="Tahoma"/>
              </a:rPr>
              <a:t>Diplomatique</a:t>
            </a:r>
            <a:r>
              <a:rPr lang="it-IT" sz="1700" dirty="0" smtClean="0">
                <a:solidFill>
                  <a:srgbClr val="0000FF"/>
                </a:solidFill>
                <a:latin typeface="Tahoma"/>
                <a:cs typeface="Tahoma"/>
              </a:rPr>
              <a:t> 2012</a:t>
            </a:r>
            <a:r>
              <a:rPr lang="it-IT" sz="1700" dirty="0" smtClean="0">
                <a:solidFill>
                  <a:srgbClr val="000090"/>
                </a:solidFill>
                <a:latin typeface="Tahoma"/>
                <a:cs typeface="Tahoma"/>
              </a:rPr>
              <a:t>, che “fotografa” l‘ambiguità dei reiterati “giorni della memoria”.</a:t>
            </a:r>
            <a:endParaRPr lang="it-IT" sz="1700" dirty="0">
              <a:solidFill>
                <a:srgbClr val="000090"/>
              </a:solidFill>
              <a:latin typeface="Tahoma"/>
              <a:cs typeface="Tahoma"/>
            </a:endParaRPr>
          </a:p>
          <a:p>
            <a:pPr marL="457200" indent="-457200" algn="just">
              <a:buFont typeface="+mj-lt"/>
              <a:buAutoNum type="alphaLcPeriod" startAt="13"/>
            </a:pPr>
            <a:r>
              <a:rPr lang="it-IT" sz="1700" dirty="0">
                <a:solidFill>
                  <a:srgbClr val="FF0000"/>
                </a:solidFill>
                <a:latin typeface="Tahoma"/>
                <a:cs typeface="Tahoma"/>
              </a:rPr>
              <a:t>Locus of control </a:t>
            </a:r>
            <a:r>
              <a:rPr lang="it-IT" sz="1700" dirty="0" smtClean="0">
                <a:solidFill>
                  <a:srgbClr val="FF0000"/>
                </a:solidFill>
                <a:latin typeface="Tahoma"/>
                <a:cs typeface="Tahoma"/>
              </a:rPr>
              <a:t>2013</a:t>
            </a:r>
            <a:r>
              <a:rPr lang="it-IT" sz="1700" dirty="0" smtClean="0">
                <a:solidFill>
                  <a:srgbClr val="000090"/>
                </a:solidFill>
                <a:latin typeface="Tahoma"/>
                <a:cs typeface="Tahoma"/>
              </a:rPr>
              <a:t>, aggiorna una mia precedente </a:t>
            </a:r>
            <a:r>
              <a:rPr lang="it-IT" sz="1700" dirty="0" smtClean="0">
                <a:solidFill>
                  <a:srgbClr val="008000"/>
                </a:solidFill>
                <a:latin typeface="Tahoma"/>
                <a:cs typeface="Tahoma"/>
              </a:rPr>
              <a:t>presentazione</a:t>
            </a:r>
            <a:r>
              <a:rPr lang="it-IT" sz="1700" dirty="0" smtClean="0">
                <a:solidFill>
                  <a:srgbClr val="000090"/>
                </a:solidFill>
                <a:latin typeface="Tahoma"/>
                <a:cs typeface="Tahoma"/>
              </a:rPr>
              <a:t> su questo aspetto fondamentale per l’assunzione di decisioni.</a:t>
            </a:r>
            <a:endParaRPr lang="it-IT" sz="1700" dirty="0">
              <a:solidFill>
                <a:srgbClr val="000090"/>
              </a:solidFill>
              <a:latin typeface="Tahoma"/>
              <a:cs typeface="Tahoma"/>
            </a:endParaRPr>
          </a:p>
          <a:p>
            <a:pPr marL="457200" indent="-457200" algn="just">
              <a:buFont typeface="+mj-lt"/>
              <a:buAutoNum type="alphaLcPeriod" startAt="13"/>
            </a:pPr>
            <a:r>
              <a:rPr lang="it-IT" sz="1700" dirty="0">
                <a:solidFill>
                  <a:srgbClr val="FF0000"/>
                </a:solidFill>
                <a:latin typeface="Tahoma"/>
                <a:cs typeface="Tahoma"/>
              </a:rPr>
              <a:t>Strategia di settore e </a:t>
            </a:r>
            <a:r>
              <a:rPr lang="it-IT" sz="1700" dirty="0" smtClean="0">
                <a:solidFill>
                  <a:srgbClr val="FF0000"/>
                </a:solidFill>
                <a:latin typeface="Tahoma"/>
                <a:cs typeface="Tahoma"/>
              </a:rPr>
              <a:t>concorrenza </a:t>
            </a:r>
            <a:r>
              <a:rPr lang="it-IT" sz="1700" dirty="0" smtClean="0">
                <a:solidFill>
                  <a:srgbClr val="000090"/>
                </a:solidFill>
                <a:latin typeface="Tahoma"/>
                <a:cs typeface="Tahoma"/>
              </a:rPr>
              <a:t>è una </a:t>
            </a:r>
            <a:r>
              <a:rPr lang="it-IT" sz="1700" dirty="0" smtClean="0">
                <a:solidFill>
                  <a:srgbClr val="008000"/>
                </a:solidFill>
                <a:latin typeface="Tahoma"/>
                <a:cs typeface="Tahoma"/>
              </a:rPr>
              <a:t>presentazione </a:t>
            </a:r>
            <a:r>
              <a:rPr lang="it-IT" sz="1700" dirty="0" smtClean="0">
                <a:solidFill>
                  <a:srgbClr val="000090"/>
                </a:solidFill>
                <a:latin typeface="Tahoma"/>
                <a:cs typeface="Tahoma"/>
              </a:rPr>
              <a:t>tratta da </a:t>
            </a:r>
            <a:r>
              <a:rPr lang="it-IT" sz="1700" i="1" dirty="0">
                <a:solidFill>
                  <a:srgbClr val="000090"/>
                </a:solidFill>
                <a:latin typeface="Tahoma"/>
                <a:cs typeface="Tahoma"/>
              </a:rPr>
              <a:t>L’analisi strategica per le decisioni </a:t>
            </a:r>
            <a:r>
              <a:rPr lang="it-IT" sz="1700" i="1" dirty="0" smtClean="0">
                <a:solidFill>
                  <a:srgbClr val="000090"/>
                </a:solidFill>
                <a:latin typeface="Tahoma"/>
                <a:cs typeface="Tahoma"/>
              </a:rPr>
              <a:t>aziendali</a:t>
            </a:r>
            <a:r>
              <a:rPr lang="it-IT" sz="1700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lang="it-IT" sz="1700" dirty="0" smtClean="0">
                <a:solidFill>
                  <a:srgbClr val="000090"/>
                </a:solidFill>
                <a:latin typeface="Tahoma"/>
                <a:cs typeface="Tahoma"/>
              </a:rPr>
              <a:t>di</a:t>
            </a:r>
            <a:r>
              <a:rPr lang="it-IT" sz="1700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lang="it-IT" sz="1700" dirty="0" smtClean="0">
                <a:solidFill>
                  <a:srgbClr val="0000FF"/>
                </a:solidFill>
                <a:latin typeface="Tahoma"/>
                <a:cs typeface="Tahoma"/>
              </a:rPr>
              <a:t>Robert </a:t>
            </a:r>
            <a:r>
              <a:rPr lang="it-IT" sz="1700" dirty="0">
                <a:solidFill>
                  <a:srgbClr val="0000FF"/>
                </a:solidFill>
                <a:latin typeface="Tahoma"/>
                <a:cs typeface="Tahoma"/>
              </a:rPr>
              <a:t>M. </a:t>
            </a:r>
            <a:r>
              <a:rPr lang="it-IT" sz="1700" dirty="0" smtClean="0">
                <a:solidFill>
                  <a:srgbClr val="0000FF"/>
                </a:solidFill>
                <a:latin typeface="Tahoma"/>
                <a:cs typeface="Tahoma"/>
              </a:rPr>
              <a:t>Grant </a:t>
            </a:r>
            <a:r>
              <a:rPr lang="it-IT" sz="1700" dirty="0" smtClean="0">
                <a:solidFill>
                  <a:srgbClr val="000090"/>
                </a:solidFill>
                <a:latin typeface="Tahoma"/>
                <a:cs typeface="Tahoma"/>
              </a:rPr>
              <a:t>(2010). </a:t>
            </a:r>
            <a:endParaRPr lang="it-IT" sz="1700" dirty="0">
              <a:solidFill>
                <a:srgbClr val="FF0000"/>
              </a:solidFill>
              <a:latin typeface="Tahoma"/>
              <a:cs typeface="Tahoma"/>
            </a:endParaRPr>
          </a:p>
          <a:p>
            <a:pPr marL="457200" indent="-457200" algn="just">
              <a:buFont typeface="+mj-lt"/>
              <a:buAutoNum type="alphaLcPeriod" startAt="13"/>
            </a:pPr>
            <a:r>
              <a:rPr lang="it-IT" sz="1700" dirty="0" smtClean="0">
                <a:solidFill>
                  <a:srgbClr val="FF0000"/>
                </a:solidFill>
                <a:latin typeface="Tahoma"/>
                <a:cs typeface="Tahoma"/>
              </a:rPr>
              <a:t>Strategie </a:t>
            </a:r>
            <a:r>
              <a:rPr lang="it-IT" sz="1700" dirty="0">
                <a:solidFill>
                  <a:srgbClr val="FF0000"/>
                </a:solidFill>
                <a:latin typeface="Tahoma"/>
                <a:cs typeface="Tahoma"/>
              </a:rPr>
              <a:t>in tempi di </a:t>
            </a:r>
            <a:r>
              <a:rPr lang="it-IT" sz="1700" dirty="0" smtClean="0">
                <a:solidFill>
                  <a:srgbClr val="FF0000"/>
                </a:solidFill>
                <a:latin typeface="Tahoma"/>
                <a:cs typeface="Tahoma"/>
              </a:rPr>
              <a:t>crisi </a:t>
            </a:r>
            <a:r>
              <a:rPr lang="it-IT" sz="1700" dirty="0" smtClean="0">
                <a:solidFill>
                  <a:srgbClr val="000090"/>
                </a:solidFill>
                <a:latin typeface="Tahoma"/>
                <a:cs typeface="Tahoma"/>
              </a:rPr>
              <a:t>è la </a:t>
            </a:r>
            <a:r>
              <a:rPr lang="it-IT" sz="1700" dirty="0" smtClean="0">
                <a:solidFill>
                  <a:srgbClr val="008000"/>
                </a:solidFill>
                <a:latin typeface="Tahoma"/>
                <a:cs typeface="Tahoma"/>
              </a:rPr>
              <a:t>presentazione</a:t>
            </a:r>
            <a:r>
              <a:rPr lang="it-IT" sz="1700" dirty="0" smtClean="0">
                <a:solidFill>
                  <a:srgbClr val="000090"/>
                </a:solidFill>
                <a:latin typeface="Tahoma"/>
                <a:cs typeface="Tahoma"/>
              </a:rPr>
              <a:t> del </a:t>
            </a:r>
            <a:r>
              <a:rPr lang="it-IT" sz="1700" dirty="0">
                <a:solidFill>
                  <a:srgbClr val="000090"/>
                </a:solidFill>
                <a:latin typeface="Tahoma"/>
                <a:cs typeface="Tahoma"/>
              </a:rPr>
              <a:t>Corso </a:t>
            </a:r>
            <a:r>
              <a:rPr lang="it-IT" sz="1700" dirty="0" smtClean="0">
                <a:solidFill>
                  <a:srgbClr val="000090"/>
                </a:solidFill>
                <a:latin typeface="Tahoma"/>
                <a:cs typeface="Tahoma"/>
              </a:rPr>
              <a:t>Residenziale di </a:t>
            </a:r>
            <a:r>
              <a:rPr lang="it-IT" sz="1700" dirty="0">
                <a:solidFill>
                  <a:srgbClr val="000090"/>
                </a:solidFill>
                <a:latin typeface="Tahoma"/>
                <a:cs typeface="Tahoma"/>
              </a:rPr>
              <a:t>Alta Formazione in </a:t>
            </a:r>
            <a:r>
              <a:rPr lang="it-IT" sz="1700" dirty="0" smtClean="0">
                <a:solidFill>
                  <a:srgbClr val="000090"/>
                </a:solidFill>
                <a:latin typeface="Tahoma"/>
                <a:cs typeface="Tahoma"/>
              </a:rPr>
              <a:t>Maremma in Codocenza con lo straordinario </a:t>
            </a:r>
            <a:r>
              <a:rPr lang="it-IT" sz="1700" dirty="0" smtClean="0">
                <a:solidFill>
                  <a:srgbClr val="0000FF"/>
                </a:solidFill>
                <a:latin typeface="Tahoma"/>
                <a:cs typeface="Tahoma"/>
              </a:rPr>
              <a:t>Gastone Breccia</a:t>
            </a:r>
            <a:r>
              <a:rPr lang="it-IT" sz="1700" dirty="0" smtClean="0">
                <a:solidFill>
                  <a:srgbClr val="000090"/>
                </a:solidFill>
                <a:latin typeface="Tahoma"/>
                <a:cs typeface="Tahoma"/>
              </a:rPr>
              <a:t>, </a:t>
            </a:r>
            <a:r>
              <a:rPr lang="it-IT" sz="1700" dirty="0" smtClean="0">
                <a:solidFill>
                  <a:srgbClr val="FF0000"/>
                </a:solidFill>
                <a:latin typeface="Tahoma"/>
                <a:cs typeface="Tahoma"/>
              </a:rPr>
              <a:t>programmato </a:t>
            </a:r>
            <a:r>
              <a:rPr lang="it-IT" sz="1700" dirty="0">
                <a:solidFill>
                  <a:srgbClr val="FF0000"/>
                </a:solidFill>
                <a:latin typeface="Tahoma"/>
                <a:cs typeface="Tahoma"/>
              </a:rPr>
              <a:t>per il </a:t>
            </a:r>
            <a:r>
              <a:rPr lang="it-IT" sz="1700" b="1" dirty="0" smtClean="0">
                <a:solidFill>
                  <a:srgbClr val="FF0000"/>
                </a:solidFill>
                <a:latin typeface="Tahoma"/>
                <a:cs typeface="Tahoma"/>
              </a:rPr>
              <a:t>5, 6 e 7 giugno. </a:t>
            </a:r>
            <a:r>
              <a:rPr lang="it-IT" sz="1700" b="1" dirty="0">
                <a:solidFill>
                  <a:srgbClr val="008000"/>
                </a:solidFill>
                <a:latin typeface="Tahoma"/>
                <a:cs typeface="Tahoma"/>
              </a:rPr>
              <a:t>Si iscriva fin d’ora</a:t>
            </a:r>
            <a:r>
              <a:rPr lang="it-IT" sz="1700" b="1" dirty="0" smtClean="0">
                <a:solidFill>
                  <a:srgbClr val="008000"/>
                </a:solidFill>
                <a:latin typeface="Tahoma"/>
                <a:cs typeface="Tahoma"/>
              </a:rPr>
              <a:t>!</a:t>
            </a:r>
            <a:endParaRPr lang="it-IT" sz="1700" b="1" dirty="0">
              <a:solidFill>
                <a:srgbClr val="008000"/>
              </a:solidFill>
              <a:latin typeface="Tahoma"/>
              <a:cs typeface="Tahoma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rgbClr val="FDFBC9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 smtClean="0">
                <a:solidFill>
                  <a:srgbClr val="000090"/>
                </a:solidFill>
                <a:latin typeface="Tahoma"/>
                <a:cs typeface="Tahoma"/>
              </a:rPr>
              <a:t>1. STRATEGIA E DECISIONI</a:t>
            </a:r>
          </a:p>
        </p:txBody>
      </p:sp>
      <p:pic>
        <p:nvPicPr>
          <p:cNvPr id="10" name="Immagine 9" descr="cop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90921" y="2780928"/>
            <a:ext cx="1131413" cy="1610712"/>
          </a:xfrm>
          <a:prstGeom prst="rect">
            <a:avLst/>
          </a:prstGeom>
        </p:spPr>
      </p:pic>
      <p:pic>
        <p:nvPicPr>
          <p:cNvPr id="6" name="Immagine 5" descr="NZO.jpe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90921" y="4517061"/>
            <a:ext cx="1116753" cy="1690469"/>
          </a:xfrm>
          <a:prstGeom prst="rect">
            <a:avLst/>
          </a:prstGeom>
        </p:spPr>
      </p:pic>
      <p:pic>
        <p:nvPicPr>
          <p:cNvPr id="15" name="Immagine 14" descr="images.jpe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90921" y="728306"/>
            <a:ext cx="1139525" cy="315045"/>
          </a:xfrm>
          <a:prstGeom prst="rect">
            <a:avLst/>
          </a:prstGeom>
        </p:spPr>
      </p:pic>
      <p:pic>
        <p:nvPicPr>
          <p:cNvPr id="2" name="Immagine 1" descr="cop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90921" y="1063567"/>
            <a:ext cx="1137565" cy="1639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273969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FDFBC9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rgbClr val="000090"/>
                </a:solidFill>
                <a:latin typeface="Tahoma"/>
                <a:cs typeface="Tahoma"/>
              </a:rPr>
              <a:t>MARCO GALLERI strategia, organizzazione, comunicazione, marketing. www.marcogalleri.it</a:t>
            </a:r>
          </a:p>
        </p:txBody>
      </p:sp>
      <p:pic>
        <p:nvPicPr>
          <p:cNvPr id="8" name="Picture 4" descr="spiral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248400"/>
            <a:ext cx="6176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egnaposto contenuto 2"/>
          <p:cNvSpPr>
            <a:spLocks noGrp="1"/>
          </p:cNvSpPr>
          <p:nvPr>
            <p:ph idx="1"/>
          </p:nvPr>
        </p:nvSpPr>
        <p:spPr>
          <a:xfrm>
            <a:off x="251520" y="764703"/>
            <a:ext cx="7416824" cy="5184577"/>
          </a:xfrm>
        </p:spPr>
        <p:txBody>
          <a:bodyPr>
            <a:noAutofit/>
          </a:bodyPr>
          <a:lstStyle/>
          <a:p>
            <a:pPr marL="457200" indent="-457200" algn="just">
              <a:buFont typeface="+mj-lt"/>
              <a:buAutoNum type="alphaLcPeriod"/>
            </a:pPr>
            <a:r>
              <a:rPr lang="it-IT" sz="2000" dirty="0" smtClean="0">
                <a:solidFill>
                  <a:srgbClr val="FF0000"/>
                </a:solidFill>
                <a:latin typeface="Tahoma"/>
                <a:cs typeface="Tahoma"/>
              </a:rPr>
              <a:t>Organizzazione e strategia </a:t>
            </a:r>
            <a:r>
              <a:rPr lang="it-IT" sz="2000" dirty="0" smtClean="0">
                <a:solidFill>
                  <a:srgbClr val="000090"/>
                </a:solidFill>
                <a:latin typeface="Tahoma"/>
                <a:cs typeface="Tahoma"/>
              </a:rPr>
              <a:t>è una dispensa di </a:t>
            </a:r>
            <a:r>
              <a:rPr lang="it-IT" sz="2000" dirty="0" smtClean="0">
                <a:solidFill>
                  <a:srgbClr val="0000FF"/>
                </a:solidFill>
                <a:latin typeface="Tahoma"/>
                <a:cs typeface="Tahoma"/>
              </a:rPr>
              <a:t>Francesca Chiara </a:t>
            </a:r>
            <a:r>
              <a:rPr lang="it-IT" sz="2000" dirty="0" smtClean="0">
                <a:solidFill>
                  <a:srgbClr val="000090"/>
                </a:solidFill>
                <a:latin typeface="Tahoma"/>
                <a:cs typeface="Tahoma"/>
              </a:rPr>
              <a:t>dell’università di Padova, di utile ripasso per le PMI.</a:t>
            </a:r>
          </a:p>
          <a:p>
            <a:pPr marL="457200" indent="-457200" algn="just">
              <a:buFont typeface="+mj-lt"/>
              <a:buAutoNum type="alphaLcPeriod"/>
            </a:pPr>
            <a:r>
              <a:rPr lang="it-IT" sz="2000" dirty="0" smtClean="0">
                <a:solidFill>
                  <a:srgbClr val="FF0000"/>
                </a:solidFill>
                <a:latin typeface="Tahoma"/>
                <a:cs typeface="Tahoma"/>
              </a:rPr>
              <a:t>Organizzazioni cooperative </a:t>
            </a:r>
            <a:r>
              <a:rPr lang="it-IT" sz="2000" dirty="0">
                <a:solidFill>
                  <a:srgbClr val="000090"/>
                </a:solidFill>
                <a:latin typeface="Tahoma"/>
                <a:cs typeface="Tahoma"/>
              </a:rPr>
              <a:t>è </a:t>
            </a:r>
            <a:r>
              <a:rPr lang="it-IT" sz="2000" dirty="0">
                <a:solidFill>
                  <a:srgbClr val="008000"/>
                </a:solidFill>
                <a:latin typeface="Tahoma"/>
                <a:cs typeface="Tahoma"/>
              </a:rPr>
              <a:t>una mia presentazione </a:t>
            </a:r>
            <a:r>
              <a:rPr lang="it-IT" sz="2000" dirty="0">
                <a:solidFill>
                  <a:srgbClr val="000090"/>
                </a:solidFill>
                <a:latin typeface="Tahoma"/>
                <a:cs typeface="Tahoma"/>
              </a:rPr>
              <a:t>tratta </a:t>
            </a:r>
            <a:r>
              <a:rPr lang="it-IT" sz="2000" dirty="0" smtClean="0">
                <a:solidFill>
                  <a:srgbClr val="000090"/>
                </a:solidFill>
                <a:latin typeface="Tahoma"/>
                <a:cs typeface="Tahoma"/>
              </a:rPr>
              <a:t>da </a:t>
            </a:r>
            <a:r>
              <a:rPr lang="it-IT" sz="2000" dirty="0" smtClean="0">
                <a:solidFill>
                  <a:srgbClr val="0000FF"/>
                </a:solidFill>
                <a:latin typeface="Tahoma"/>
                <a:cs typeface="Tahoma"/>
              </a:rPr>
              <a:t>Come </a:t>
            </a:r>
            <a:r>
              <a:rPr lang="it-IT" sz="2000" dirty="0">
                <a:solidFill>
                  <a:srgbClr val="0000FF"/>
                </a:solidFill>
                <a:latin typeface="Tahoma"/>
                <a:cs typeface="Tahoma"/>
              </a:rPr>
              <a:t>studiare le organizzazioni </a:t>
            </a:r>
            <a:r>
              <a:rPr lang="it-IT" sz="2000" dirty="0">
                <a:solidFill>
                  <a:srgbClr val="000090"/>
                </a:solidFill>
                <a:latin typeface="Tahoma"/>
                <a:cs typeface="Tahoma"/>
              </a:rPr>
              <a:t>di </a:t>
            </a:r>
            <a:r>
              <a:rPr lang="it-IT" sz="2000" dirty="0" smtClean="0">
                <a:solidFill>
                  <a:srgbClr val="000090"/>
                </a:solidFill>
                <a:latin typeface="Tahoma"/>
                <a:cs typeface="Tahoma"/>
              </a:rPr>
              <a:t>Bonazzi </a:t>
            </a:r>
            <a:r>
              <a:rPr lang="it-IT" sz="2000" dirty="0">
                <a:solidFill>
                  <a:srgbClr val="000090"/>
                </a:solidFill>
                <a:latin typeface="Tahoma"/>
                <a:cs typeface="Tahoma"/>
              </a:rPr>
              <a:t>che </a:t>
            </a:r>
            <a:r>
              <a:rPr lang="it-IT" sz="2000" dirty="0" smtClean="0">
                <a:solidFill>
                  <a:srgbClr val="000090"/>
                </a:solidFill>
                <a:latin typeface="Tahoma"/>
                <a:cs typeface="Tahoma"/>
              </a:rPr>
              <a:t>riepiloga i modelli di </a:t>
            </a:r>
            <a:r>
              <a:rPr lang="it-IT" sz="2000" dirty="0">
                <a:solidFill>
                  <a:srgbClr val="000090"/>
                </a:solidFill>
                <a:latin typeface="Tahoma"/>
                <a:cs typeface="Tahoma"/>
              </a:rPr>
              <a:t>Barnard, Simon, </a:t>
            </a:r>
            <a:r>
              <a:rPr lang="it-IT" sz="2000" dirty="0" err="1" smtClean="0">
                <a:solidFill>
                  <a:srgbClr val="000090"/>
                </a:solidFill>
                <a:latin typeface="Tahoma"/>
                <a:cs typeface="Tahoma"/>
              </a:rPr>
              <a:t>Roy</a:t>
            </a:r>
            <a:r>
              <a:rPr lang="it-IT" sz="2000" dirty="0" smtClean="0">
                <a:solidFill>
                  <a:srgbClr val="000090"/>
                </a:solidFill>
                <a:latin typeface="Tahoma"/>
                <a:cs typeface="Tahoma"/>
              </a:rPr>
              <a:t> e </a:t>
            </a:r>
            <a:r>
              <a:rPr lang="it-IT" sz="2000" dirty="0" err="1" smtClean="0">
                <a:solidFill>
                  <a:srgbClr val="000090"/>
                </a:solidFill>
                <a:latin typeface="Tahoma"/>
                <a:cs typeface="Tahoma"/>
              </a:rPr>
              <a:t>Crozier</a:t>
            </a:r>
            <a:r>
              <a:rPr lang="it-IT" sz="2000" dirty="0" smtClean="0">
                <a:solidFill>
                  <a:srgbClr val="000090"/>
                </a:solidFill>
                <a:latin typeface="Tahoma"/>
                <a:cs typeface="Tahoma"/>
              </a:rPr>
              <a:t>.</a:t>
            </a:r>
          </a:p>
          <a:p>
            <a:pPr marL="457200" indent="-457200" algn="just">
              <a:buFont typeface="+mj-lt"/>
              <a:buAutoNum type="alphaLcPeriod"/>
            </a:pPr>
            <a:r>
              <a:rPr lang="it-IT" sz="2000" dirty="0" smtClean="0">
                <a:solidFill>
                  <a:srgbClr val="FF0000"/>
                </a:solidFill>
                <a:latin typeface="Tahoma"/>
                <a:cs typeface="Tahoma"/>
              </a:rPr>
              <a:t>Dieci idee sbagliate sullo stress </a:t>
            </a:r>
            <a:r>
              <a:rPr lang="it-IT" sz="2000" dirty="0">
                <a:solidFill>
                  <a:srgbClr val="000090"/>
                </a:solidFill>
                <a:latin typeface="Tahoma"/>
                <a:cs typeface="Tahoma"/>
              </a:rPr>
              <a:t>è </a:t>
            </a:r>
            <a:r>
              <a:rPr lang="it-IT" sz="2000" dirty="0">
                <a:solidFill>
                  <a:srgbClr val="008000"/>
                </a:solidFill>
                <a:latin typeface="Tahoma"/>
                <a:cs typeface="Tahoma"/>
              </a:rPr>
              <a:t>una mia presentazione </a:t>
            </a:r>
            <a:r>
              <a:rPr lang="it-IT" sz="2000" dirty="0">
                <a:solidFill>
                  <a:srgbClr val="000090"/>
                </a:solidFill>
                <a:latin typeface="Tahoma"/>
                <a:cs typeface="Tahoma"/>
              </a:rPr>
              <a:t>tratta </a:t>
            </a:r>
            <a:r>
              <a:rPr lang="it-IT" sz="2000" dirty="0" smtClean="0">
                <a:solidFill>
                  <a:srgbClr val="0000FF"/>
                </a:solidFill>
                <a:latin typeface="Tahoma"/>
                <a:cs typeface="Tahoma"/>
              </a:rPr>
              <a:t>Lo stress </a:t>
            </a:r>
            <a:r>
              <a:rPr lang="it-IT" sz="2000" dirty="0" smtClean="0">
                <a:solidFill>
                  <a:srgbClr val="000090"/>
                </a:solidFill>
                <a:latin typeface="Tahoma"/>
                <a:cs typeface="Tahoma"/>
              </a:rPr>
              <a:t>di Mario </a:t>
            </a:r>
            <a:r>
              <a:rPr lang="it-IT" sz="2000" dirty="0" err="1" smtClean="0">
                <a:solidFill>
                  <a:srgbClr val="000090"/>
                </a:solidFill>
                <a:latin typeface="Tahoma"/>
                <a:cs typeface="Tahoma"/>
              </a:rPr>
              <a:t>Farnè</a:t>
            </a:r>
            <a:r>
              <a:rPr lang="it-IT" sz="2000" dirty="0" smtClean="0">
                <a:solidFill>
                  <a:srgbClr val="000090"/>
                </a:solidFill>
                <a:latin typeface="Tahoma"/>
                <a:cs typeface="Tahoma"/>
              </a:rPr>
              <a:t>, tema assai attuale nella vita organizzativa.</a:t>
            </a:r>
          </a:p>
          <a:p>
            <a:pPr marL="457200" indent="-457200" algn="just">
              <a:buFont typeface="+mj-lt"/>
              <a:buAutoNum type="alphaLcPeriod"/>
            </a:pPr>
            <a:r>
              <a:rPr lang="it-IT" sz="2000" dirty="0" smtClean="0">
                <a:solidFill>
                  <a:srgbClr val="FF0000"/>
                </a:solidFill>
                <a:latin typeface="Tahoma"/>
                <a:cs typeface="Tahoma"/>
              </a:rPr>
              <a:t>Stress economico </a:t>
            </a:r>
            <a:r>
              <a:rPr lang="it-IT" sz="2000" dirty="0" smtClean="0">
                <a:solidFill>
                  <a:srgbClr val="000090"/>
                </a:solidFill>
                <a:latin typeface="Tahoma"/>
                <a:cs typeface="Tahoma"/>
              </a:rPr>
              <a:t>è tratto da </a:t>
            </a:r>
            <a:r>
              <a:rPr lang="it-IT" sz="2000" dirty="0" smtClean="0">
                <a:solidFill>
                  <a:srgbClr val="0000FF"/>
                </a:solidFill>
                <a:latin typeface="Tahoma"/>
                <a:cs typeface="Tahoma"/>
              </a:rPr>
              <a:t>Psicologia Contemporanea</a:t>
            </a:r>
            <a:r>
              <a:rPr lang="it-IT" sz="2000" dirty="0" smtClean="0">
                <a:solidFill>
                  <a:srgbClr val="000090"/>
                </a:solidFill>
                <a:latin typeface="Tahoma"/>
                <a:cs typeface="Tahoma"/>
              </a:rPr>
              <a:t>, dà dei suggerimenti minimali contro l’attuale disagio.</a:t>
            </a:r>
          </a:p>
          <a:p>
            <a:pPr marL="457200" indent="-457200" algn="just">
              <a:buFont typeface="+mj-lt"/>
              <a:buAutoNum type="alphaLcPeriod"/>
            </a:pPr>
            <a:r>
              <a:rPr lang="it-IT" sz="2000" dirty="0" smtClean="0">
                <a:solidFill>
                  <a:srgbClr val="FF0000"/>
                </a:solidFill>
                <a:latin typeface="Tahoma"/>
                <a:cs typeface="Tahoma"/>
              </a:rPr>
              <a:t>Gli obiettivi didattici </a:t>
            </a:r>
            <a:r>
              <a:rPr lang="it-IT" sz="2000" dirty="0">
                <a:solidFill>
                  <a:srgbClr val="000090"/>
                </a:solidFill>
                <a:latin typeface="Tahoma"/>
                <a:cs typeface="Tahoma"/>
              </a:rPr>
              <a:t>è </a:t>
            </a:r>
            <a:r>
              <a:rPr lang="it-IT" sz="2000" dirty="0">
                <a:solidFill>
                  <a:srgbClr val="008000"/>
                </a:solidFill>
                <a:latin typeface="Tahoma"/>
                <a:cs typeface="Tahoma"/>
              </a:rPr>
              <a:t>una mia presentazione </a:t>
            </a:r>
            <a:r>
              <a:rPr lang="it-IT" sz="2000" dirty="0">
                <a:solidFill>
                  <a:srgbClr val="000090"/>
                </a:solidFill>
                <a:latin typeface="Tahoma"/>
                <a:cs typeface="Tahoma"/>
              </a:rPr>
              <a:t>tratta </a:t>
            </a:r>
            <a:r>
              <a:rPr lang="it-IT" sz="2000" dirty="0" smtClean="0">
                <a:solidFill>
                  <a:srgbClr val="000090"/>
                </a:solidFill>
                <a:latin typeface="Tahoma"/>
                <a:cs typeface="Tahoma"/>
              </a:rPr>
              <a:t>dall’</a:t>
            </a:r>
            <a:r>
              <a:rPr lang="it-IT" sz="2000" dirty="0" smtClean="0">
                <a:solidFill>
                  <a:srgbClr val="0000FF"/>
                </a:solidFill>
                <a:latin typeface="Tahoma"/>
                <a:cs typeface="Tahoma"/>
              </a:rPr>
              <a:t>omonimo classico testo </a:t>
            </a:r>
            <a:r>
              <a:rPr lang="it-IT" sz="2000" dirty="0" smtClean="0">
                <a:solidFill>
                  <a:srgbClr val="000090"/>
                </a:solidFill>
                <a:latin typeface="Tahoma"/>
                <a:cs typeface="Tahoma"/>
              </a:rPr>
              <a:t>di Robert </a:t>
            </a:r>
            <a:r>
              <a:rPr lang="it-IT" sz="2000" dirty="0" err="1" smtClean="0">
                <a:solidFill>
                  <a:srgbClr val="000090"/>
                </a:solidFill>
                <a:latin typeface="Tahoma"/>
                <a:cs typeface="Tahoma"/>
              </a:rPr>
              <a:t>F</a:t>
            </a:r>
            <a:r>
              <a:rPr lang="it-IT" sz="2000" dirty="0" smtClean="0">
                <a:solidFill>
                  <a:srgbClr val="000090"/>
                </a:solidFill>
                <a:latin typeface="Tahoma"/>
                <a:cs typeface="Tahoma"/>
              </a:rPr>
              <a:t>. </a:t>
            </a:r>
            <a:r>
              <a:rPr lang="it-IT" sz="2000" dirty="0" err="1" smtClean="0">
                <a:solidFill>
                  <a:srgbClr val="000090"/>
                </a:solidFill>
                <a:latin typeface="Tahoma"/>
                <a:cs typeface="Tahoma"/>
              </a:rPr>
              <a:t>Mager</a:t>
            </a:r>
            <a:r>
              <a:rPr lang="it-IT" sz="2000" dirty="0" smtClean="0">
                <a:solidFill>
                  <a:srgbClr val="000090"/>
                </a:solidFill>
                <a:latin typeface="Tahoma"/>
                <a:cs typeface="Tahoma"/>
              </a:rPr>
              <a:t> </a:t>
            </a:r>
            <a:r>
              <a:rPr lang="it-IT" sz="2000" dirty="0">
                <a:solidFill>
                  <a:srgbClr val="000090"/>
                </a:solidFill>
                <a:latin typeface="Tahoma"/>
                <a:cs typeface="Tahoma"/>
              </a:rPr>
              <a:t>che si mantiene </a:t>
            </a:r>
            <a:r>
              <a:rPr lang="it-IT" sz="2000" dirty="0" smtClean="0">
                <a:solidFill>
                  <a:srgbClr val="000090"/>
                </a:solidFill>
                <a:latin typeface="Tahoma"/>
                <a:cs typeface="Tahoma"/>
              </a:rPr>
              <a:t>attuale</a:t>
            </a:r>
            <a:r>
              <a:rPr lang="it-IT" sz="2000" dirty="0">
                <a:solidFill>
                  <a:srgbClr val="000090"/>
                </a:solidFill>
                <a:latin typeface="Tahoma"/>
                <a:cs typeface="Tahoma"/>
              </a:rPr>
              <a:t> </a:t>
            </a:r>
            <a:r>
              <a:rPr lang="it-IT" sz="2000" dirty="0" smtClean="0">
                <a:solidFill>
                  <a:srgbClr val="000090"/>
                </a:solidFill>
                <a:latin typeface="Tahoma"/>
                <a:cs typeface="Tahoma"/>
              </a:rPr>
              <a:t>e credo </a:t>
            </a:r>
            <a:r>
              <a:rPr lang="it-IT" sz="2000" dirty="0">
                <a:solidFill>
                  <a:srgbClr val="000090"/>
                </a:solidFill>
                <a:latin typeface="Tahoma"/>
                <a:cs typeface="Tahoma"/>
              </a:rPr>
              <a:t>possa risultare d’interesse </a:t>
            </a:r>
            <a:r>
              <a:rPr lang="it-IT" sz="2000" dirty="0" smtClean="0">
                <a:solidFill>
                  <a:srgbClr val="000090"/>
                </a:solidFill>
                <a:latin typeface="Tahoma"/>
                <a:cs typeface="Tahoma"/>
              </a:rPr>
              <a:t>per coloro </a:t>
            </a:r>
            <a:r>
              <a:rPr lang="it-IT" sz="2000" dirty="0">
                <a:solidFill>
                  <a:srgbClr val="000090"/>
                </a:solidFill>
                <a:latin typeface="Tahoma"/>
                <a:cs typeface="Tahoma"/>
              </a:rPr>
              <a:t>che </a:t>
            </a:r>
            <a:r>
              <a:rPr lang="it-IT" sz="2000" dirty="0" smtClean="0">
                <a:solidFill>
                  <a:srgbClr val="000090"/>
                </a:solidFill>
                <a:latin typeface="Tahoma"/>
                <a:cs typeface="Tahoma"/>
              </a:rPr>
              <a:t>investono nella </a:t>
            </a:r>
            <a:r>
              <a:rPr lang="it-IT" sz="2000" dirty="0">
                <a:solidFill>
                  <a:srgbClr val="000090"/>
                </a:solidFill>
                <a:latin typeface="Tahoma"/>
                <a:cs typeface="Tahoma"/>
              </a:rPr>
              <a:t>formazione </a:t>
            </a:r>
            <a:r>
              <a:rPr lang="it-IT" sz="2000" dirty="0" smtClean="0">
                <a:solidFill>
                  <a:srgbClr val="000090"/>
                </a:solidFill>
                <a:latin typeface="Tahoma"/>
                <a:cs typeface="Tahoma"/>
              </a:rPr>
              <a:t>e </a:t>
            </a:r>
            <a:r>
              <a:rPr lang="it-IT" sz="2000" dirty="0">
                <a:solidFill>
                  <a:srgbClr val="000090"/>
                </a:solidFill>
                <a:latin typeface="Tahoma"/>
                <a:cs typeface="Tahoma"/>
              </a:rPr>
              <a:t>pretendono che sia </a:t>
            </a:r>
            <a:r>
              <a:rPr lang="it-IT" sz="2000" dirty="0" smtClean="0">
                <a:solidFill>
                  <a:srgbClr val="000090"/>
                </a:solidFill>
                <a:latin typeface="Tahoma"/>
                <a:cs typeface="Tahoma"/>
              </a:rPr>
              <a:t>efficace. Alcuni </a:t>
            </a:r>
            <a:r>
              <a:rPr lang="it-IT" sz="2000" b="1" dirty="0">
                <a:solidFill>
                  <a:srgbClr val="000090"/>
                </a:solidFill>
                <a:latin typeface="Tahoma"/>
                <a:cs typeface="Tahoma"/>
              </a:rPr>
              <a:t>esempi e la lista di controllo </a:t>
            </a:r>
            <a:r>
              <a:rPr lang="it-IT" sz="2000" dirty="0">
                <a:solidFill>
                  <a:srgbClr val="000090"/>
                </a:solidFill>
                <a:latin typeface="Tahoma"/>
                <a:cs typeface="Tahoma"/>
              </a:rPr>
              <a:t>sono </a:t>
            </a:r>
            <a:r>
              <a:rPr lang="it-IT" sz="2000" dirty="0" smtClean="0">
                <a:solidFill>
                  <a:srgbClr val="000090"/>
                </a:solidFill>
                <a:latin typeface="Tahoma"/>
                <a:cs typeface="Tahoma"/>
              </a:rPr>
              <a:t>utili </a:t>
            </a:r>
            <a:r>
              <a:rPr lang="it-IT" sz="2000" dirty="0">
                <a:solidFill>
                  <a:srgbClr val="000090"/>
                </a:solidFill>
                <a:latin typeface="Tahoma"/>
                <a:cs typeface="Tahoma"/>
              </a:rPr>
              <a:t>in qualunque organizzazione</a:t>
            </a:r>
            <a:r>
              <a:rPr lang="it-IT" sz="2000" dirty="0" smtClean="0">
                <a:solidFill>
                  <a:srgbClr val="000090"/>
                </a:solidFill>
                <a:latin typeface="Tahoma"/>
                <a:cs typeface="Tahoma"/>
              </a:rPr>
              <a:t>.</a:t>
            </a:r>
            <a:endParaRPr lang="it-IT" sz="2000" dirty="0">
              <a:solidFill>
                <a:srgbClr val="000090"/>
              </a:solidFill>
              <a:latin typeface="Tahoma"/>
              <a:cs typeface="Tahoma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rgbClr val="FDFBC9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 smtClean="0">
                <a:solidFill>
                  <a:srgbClr val="000090"/>
                </a:solidFill>
                <a:latin typeface="Tahoma"/>
                <a:cs typeface="Tahoma"/>
              </a:rPr>
              <a:t>2. ORGANIZZAZIONE</a:t>
            </a:r>
          </a:p>
        </p:txBody>
      </p:sp>
      <p:pic>
        <p:nvPicPr>
          <p:cNvPr id="4" name="Immagine 3" descr="cop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28256" y="908720"/>
            <a:ext cx="777198" cy="1105741"/>
          </a:xfrm>
          <a:prstGeom prst="rect">
            <a:avLst/>
          </a:prstGeom>
        </p:spPr>
      </p:pic>
      <p:pic>
        <p:nvPicPr>
          <p:cNvPr id="2" name="Immagine 1" descr="0 19-52-02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28256" y="4809273"/>
            <a:ext cx="777198" cy="1111531"/>
          </a:xfrm>
          <a:prstGeom prst="rect">
            <a:avLst/>
          </a:prstGeom>
        </p:spPr>
      </p:pic>
      <p:pic>
        <p:nvPicPr>
          <p:cNvPr id="10" name="Immagine 9" descr="0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91252" y="2218982"/>
            <a:ext cx="796195" cy="1245582"/>
          </a:xfrm>
          <a:prstGeom prst="rect">
            <a:avLst/>
          </a:prstGeom>
        </p:spPr>
      </p:pic>
      <p:pic>
        <p:nvPicPr>
          <p:cNvPr id="3" name="Immagine 2" descr="0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91252" y="3573016"/>
            <a:ext cx="796194" cy="1124744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contenuto 2"/>
          <p:cNvSpPr>
            <a:spLocks noGrp="1"/>
          </p:cNvSpPr>
          <p:nvPr>
            <p:ph idx="1"/>
          </p:nvPr>
        </p:nvSpPr>
        <p:spPr>
          <a:xfrm>
            <a:off x="301699" y="764704"/>
            <a:ext cx="7366645" cy="5400600"/>
          </a:xfrm>
        </p:spPr>
        <p:txBody>
          <a:bodyPr>
            <a:noAutofit/>
          </a:bodyPr>
          <a:lstStyle/>
          <a:p>
            <a:pPr marL="457200" indent="-457200" algn="just">
              <a:buFont typeface="+mj-lt"/>
              <a:buAutoNum type="alphaLcPeriod"/>
            </a:pPr>
            <a:r>
              <a:rPr lang="it-IT" sz="1800" dirty="0" smtClean="0">
                <a:solidFill>
                  <a:srgbClr val="FF0000"/>
                </a:solidFill>
                <a:latin typeface="Tahoma"/>
                <a:cs typeface="Tahoma"/>
              </a:rPr>
              <a:t>In aeroporto si compra </a:t>
            </a:r>
            <a:r>
              <a:rPr lang="it-IT" sz="1800" dirty="0" smtClean="0">
                <a:solidFill>
                  <a:srgbClr val="000090"/>
                </a:solidFill>
                <a:latin typeface="Tahoma"/>
                <a:cs typeface="Tahoma"/>
              </a:rPr>
              <a:t>è un’interessante riflessione, di cui riporto l’occhiello e i bei disegni, comparsa su </a:t>
            </a:r>
            <a:r>
              <a:rPr lang="it-IT" sz="1800" dirty="0" smtClean="0">
                <a:solidFill>
                  <a:srgbClr val="0000FF"/>
                </a:solidFill>
                <a:latin typeface="Tahoma"/>
                <a:cs typeface="Tahoma"/>
              </a:rPr>
              <a:t>Le Monde </a:t>
            </a:r>
            <a:r>
              <a:rPr lang="it-IT" sz="1800" dirty="0" err="1" smtClean="0">
                <a:solidFill>
                  <a:srgbClr val="0000FF"/>
                </a:solidFill>
                <a:latin typeface="Tahoma"/>
                <a:cs typeface="Tahoma"/>
              </a:rPr>
              <a:t>Diplomatique</a:t>
            </a:r>
            <a:r>
              <a:rPr lang="it-IT" sz="1800" dirty="0" smtClean="0">
                <a:solidFill>
                  <a:srgbClr val="0000FF"/>
                </a:solidFill>
                <a:latin typeface="Tahoma"/>
                <a:cs typeface="Tahoma"/>
              </a:rPr>
              <a:t>.</a:t>
            </a:r>
          </a:p>
          <a:p>
            <a:pPr marL="457200" indent="-457200" algn="just">
              <a:buFont typeface="+mj-lt"/>
              <a:buAutoNum type="alphaLcPeriod"/>
            </a:pPr>
            <a:r>
              <a:rPr lang="it-IT" sz="1800" dirty="0" smtClean="0">
                <a:solidFill>
                  <a:srgbClr val="FF0000"/>
                </a:solidFill>
                <a:latin typeface="Tahoma"/>
                <a:cs typeface="Tahoma"/>
              </a:rPr>
              <a:t>Cosa</a:t>
            </a:r>
            <a:r>
              <a:rPr lang="it-IT" sz="1800" dirty="0">
                <a:solidFill>
                  <a:srgbClr val="FF0000"/>
                </a:solidFill>
                <a:latin typeface="Tahoma"/>
                <a:cs typeface="Tahoma"/>
              </a:rPr>
              <a:t>, come e perché della </a:t>
            </a:r>
            <a:r>
              <a:rPr lang="it-IT" sz="1800" dirty="0" smtClean="0">
                <a:solidFill>
                  <a:srgbClr val="FF0000"/>
                </a:solidFill>
                <a:latin typeface="Tahoma"/>
                <a:cs typeface="Tahoma"/>
              </a:rPr>
              <a:t>reputazione </a:t>
            </a:r>
            <a:r>
              <a:rPr lang="it-IT" sz="1800" dirty="0" smtClean="0">
                <a:solidFill>
                  <a:srgbClr val="000090"/>
                </a:solidFill>
                <a:latin typeface="Tahoma"/>
                <a:cs typeface="Tahoma"/>
              </a:rPr>
              <a:t>è una</a:t>
            </a:r>
            <a:r>
              <a:rPr lang="it-IT" sz="1800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lang="it-IT" sz="1800" dirty="0">
                <a:solidFill>
                  <a:srgbClr val="008000"/>
                </a:solidFill>
                <a:latin typeface="Tahoma"/>
                <a:cs typeface="Tahoma"/>
              </a:rPr>
              <a:t>mia </a:t>
            </a:r>
            <a:r>
              <a:rPr lang="it-IT" sz="1800" dirty="0" smtClean="0">
                <a:solidFill>
                  <a:srgbClr val="008000"/>
                </a:solidFill>
                <a:latin typeface="Tahoma"/>
                <a:cs typeface="Tahoma"/>
              </a:rPr>
              <a:t>breve presentazione </a:t>
            </a:r>
            <a:r>
              <a:rPr lang="it-IT" sz="1800" dirty="0" smtClean="0">
                <a:solidFill>
                  <a:srgbClr val="000090"/>
                </a:solidFill>
                <a:latin typeface="Tahoma"/>
                <a:cs typeface="Tahoma"/>
              </a:rPr>
              <a:t>tratta dal </a:t>
            </a:r>
            <a:r>
              <a:rPr lang="it-IT" sz="1800" dirty="0">
                <a:solidFill>
                  <a:srgbClr val="000090"/>
                </a:solidFill>
                <a:latin typeface="Tahoma"/>
                <a:cs typeface="Tahoma"/>
              </a:rPr>
              <a:t>libro del 2012 di </a:t>
            </a:r>
            <a:r>
              <a:rPr lang="it-IT" sz="1800" dirty="0">
                <a:solidFill>
                  <a:srgbClr val="0000FF"/>
                </a:solidFill>
                <a:latin typeface="Tahoma"/>
                <a:cs typeface="Tahoma"/>
              </a:rPr>
              <a:t>Nicoletta </a:t>
            </a:r>
            <a:r>
              <a:rPr lang="it-IT" sz="1800" dirty="0" err="1">
                <a:solidFill>
                  <a:srgbClr val="0000FF"/>
                </a:solidFill>
                <a:latin typeface="Tahoma"/>
                <a:cs typeface="Tahoma"/>
              </a:rPr>
              <a:t>Cavazza</a:t>
            </a:r>
            <a:r>
              <a:rPr lang="it-IT" sz="1800" dirty="0">
                <a:solidFill>
                  <a:srgbClr val="000090"/>
                </a:solidFill>
                <a:latin typeface="Tahoma"/>
                <a:cs typeface="Tahoma"/>
              </a:rPr>
              <a:t>; </a:t>
            </a:r>
            <a:endParaRPr lang="it-IT" sz="1800" dirty="0" smtClean="0">
              <a:solidFill>
                <a:srgbClr val="000090"/>
              </a:solidFill>
              <a:latin typeface="Tahoma"/>
              <a:cs typeface="Tahoma"/>
            </a:endParaRPr>
          </a:p>
          <a:p>
            <a:pPr marL="457200" indent="-457200" algn="just">
              <a:buFont typeface="+mj-lt"/>
              <a:buAutoNum type="alphaLcPeriod"/>
            </a:pPr>
            <a:r>
              <a:rPr lang="it-IT" sz="1800" dirty="0">
                <a:solidFill>
                  <a:srgbClr val="FF0000"/>
                </a:solidFill>
                <a:latin typeface="Tahoma"/>
                <a:cs typeface="Tahoma"/>
              </a:rPr>
              <a:t>Dimensioni dell’immagine di </a:t>
            </a:r>
            <a:r>
              <a:rPr lang="it-IT" sz="1800" dirty="0" smtClean="0">
                <a:solidFill>
                  <a:srgbClr val="FF0000"/>
                </a:solidFill>
                <a:latin typeface="Tahoma"/>
                <a:cs typeface="Tahoma"/>
              </a:rPr>
              <a:t>marca </a:t>
            </a:r>
            <a:r>
              <a:rPr lang="it-IT" sz="1800" dirty="0" smtClean="0">
                <a:solidFill>
                  <a:srgbClr val="000090"/>
                </a:solidFill>
                <a:latin typeface="Tahoma"/>
                <a:cs typeface="Tahoma"/>
              </a:rPr>
              <a:t>è </a:t>
            </a:r>
            <a:r>
              <a:rPr lang="it-IT" sz="1800" dirty="0">
                <a:solidFill>
                  <a:srgbClr val="000090"/>
                </a:solidFill>
                <a:latin typeface="Tahoma"/>
                <a:cs typeface="Tahoma"/>
              </a:rPr>
              <a:t>una</a:t>
            </a:r>
            <a:r>
              <a:rPr lang="it-IT" sz="18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lang="it-IT" sz="1800" dirty="0" smtClean="0">
                <a:solidFill>
                  <a:srgbClr val="008000"/>
                </a:solidFill>
                <a:latin typeface="Tahoma"/>
                <a:cs typeface="Tahoma"/>
              </a:rPr>
              <a:t>presentazione </a:t>
            </a:r>
            <a:r>
              <a:rPr lang="it-IT" sz="1800" dirty="0">
                <a:solidFill>
                  <a:srgbClr val="000090"/>
                </a:solidFill>
                <a:latin typeface="Tahoma"/>
                <a:cs typeface="Tahoma"/>
              </a:rPr>
              <a:t>tratta dal libro del 2012 </a:t>
            </a:r>
            <a:r>
              <a:rPr lang="it-IT" sz="1800" dirty="0" smtClean="0">
                <a:solidFill>
                  <a:srgbClr val="000090"/>
                </a:solidFill>
                <a:latin typeface="Tahoma"/>
                <a:cs typeface="Tahoma"/>
              </a:rPr>
              <a:t>di </a:t>
            </a:r>
            <a:r>
              <a:rPr lang="it-IT" sz="1800" dirty="0" smtClean="0">
                <a:solidFill>
                  <a:srgbClr val="0000FF"/>
                </a:solidFill>
                <a:latin typeface="Tahoma"/>
                <a:cs typeface="Tahoma"/>
              </a:rPr>
              <a:t>Veronica Gabrielli</a:t>
            </a:r>
            <a:r>
              <a:rPr lang="it-IT" sz="1800" dirty="0" smtClean="0">
                <a:solidFill>
                  <a:srgbClr val="000090"/>
                </a:solidFill>
                <a:latin typeface="Tahoma"/>
                <a:cs typeface="Tahoma"/>
              </a:rPr>
              <a:t>; il </a:t>
            </a:r>
            <a:r>
              <a:rPr lang="it-IT" sz="1800" dirty="0">
                <a:solidFill>
                  <a:srgbClr val="000090"/>
                </a:solidFill>
                <a:latin typeface="Tahoma"/>
                <a:cs typeface="Tahoma"/>
              </a:rPr>
              <a:t>testo </a:t>
            </a:r>
            <a:r>
              <a:rPr lang="it-IT" sz="1800" dirty="0" smtClean="0">
                <a:solidFill>
                  <a:srgbClr val="000090"/>
                </a:solidFill>
                <a:latin typeface="Tahoma"/>
                <a:cs typeface="Tahoma"/>
              </a:rPr>
              <a:t>è integrato con alcuni estratti dal </a:t>
            </a:r>
            <a:r>
              <a:rPr lang="it-IT" sz="1800" dirty="0">
                <a:solidFill>
                  <a:srgbClr val="000090"/>
                </a:solidFill>
                <a:latin typeface="Tahoma"/>
                <a:cs typeface="Tahoma"/>
              </a:rPr>
              <a:t>mio corso </a:t>
            </a:r>
            <a:r>
              <a:rPr lang="it-IT" sz="1800" i="1" dirty="0">
                <a:solidFill>
                  <a:srgbClr val="000090"/>
                </a:solidFill>
                <a:latin typeface="Tahoma"/>
                <a:cs typeface="Tahoma"/>
              </a:rPr>
              <a:t>Corporate Image &amp; </a:t>
            </a:r>
            <a:r>
              <a:rPr lang="it-IT" sz="1800" i="1" dirty="0" err="1">
                <a:solidFill>
                  <a:srgbClr val="000090"/>
                </a:solidFill>
                <a:latin typeface="Tahoma"/>
                <a:cs typeface="Tahoma"/>
              </a:rPr>
              <a:t>Branding</a:t>
            </a:r>
            <a:r>
              <a:rPr lang="it-IT" sz="1800" i="1" dirty="0" smtClean="0">
                <a:solidFill>
                  <a:srgbClr val="000090"/>
                </a:solidFill>
                <a:latin typeface="Tahoma"/>
                <a:cs typeface="Tahoma"/>
              </a:rPr>
              <a:t>.</a:t>
            </a:r>
            <a:endParaRPr lang="it-IT" sz="1800" dirty="0" smtClean="0">
              <a:solidFill>
                <a:srgbClr val="FF0000"/>
              </a:solidFill>
              <a:latin typeface="Tahoma"/>
              <a:cs typeface="Tahoma"/>
            </a:endParaRPr>
          </a:p>
          <a:p>
            <a:pPr marL="457200" indent="-457200" algn="just">
              <a:buFont typeface="+mj-lt"/>
              <a:buAutoNum type="alphaLcPeriod"/>
            </a:pPr>
            <a:r>
              <a:rPr lang="it-IT" sz="1800" dirty="0" smtClean="0">
                <a:solidFill>
                  <a:srgbClr val="FF0000"/>
                </a:solidFill>
                <a:latin typeface="Tahoma"/>
                <a:cs typeface="Tahoma"/>
              </a:rPr>
              <a:t>Negoziazione </a:t>
            </a:r>
            <a:r>
              <a:rPr lang="it-IT" sz="1800" dirty="0">
                <a:solidFill>
                  <a:srgbClr val="FF0000"/>
                </a:solidFill>
                <a:latin typeface="Tahoma"/>
                <a:cs typeface="Tahoma"/>
              </a:rPr>
              <a:t>ed </a:t>
            </a:r>
            <a:r>
              <a:rPr lang="it-IT" sz="1800" dirty="0" smtClean="0">
                <a:solidFill>
                  <a:srgbClr val="FF0000"/>
                </a:solidFill>
                <a:latin typeface="Tahoma"/>
                <a:cs typeface="Tahoma"/>
              </a:rPr>
              <a:t>emozioni </a:t>
            </a:r>
            <a:r>
              <a:rPr lang="it-IT" sz="1800" dirty="0">
                <a:solidFill>
                  <a:srgbClr val="000090"/>
                </a:solidFill>
                <a:latin typeface="Tahoma"/>
                <a:cs typeface="Tahoma"/>
              </a:rPr>
              <a:t>è una</a:t>
            </a:r>
            <a:r>
              <a:rPr lang="it-IT" sz="18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lang="it-IT" sz="1800" dirty="0">
                <a:solidFill>
                  <a:srgbClr val="008000"/>
                </a:solidFill>
                <a:latin typeface="Tahoma"/>
                <a:cs typeface="Tahoma"/>
              </a:rPr>
              <a:t>presentazione </a:t>
            </a:r>
            <a:r>
              <a:rPr lang="it-IT" sz="1800" dirty="0" smtClean="0">
                <a:solidFill>
                  <a:srgbClr val="008000"/>
                </a:solidFill>
                <a:latin typeface="Tahoma"/>
                <a:cs typeface="Tahoma"/>
              </a:rPr>
              <a:t>che </a:t>
            </a:r>
            <a:r>
              <a:rPr lang="it-IT" sz="1800" dirty="0" smtClean="0">
                <a:solidFill>
                  <a:srgbClr val="000090"/>
                </a:solidFill>
                <a:latin typeface="Tahoma"/>
                <a:cs typeface="Tahoma"/>
              </a:rPr>
              <a:t>ripropone le sei domande da farsi prima di avviare una trattativa importante.</a:t>
            </a:r>
            <a:endParaRPr lang="it-IT" sz="1800" dirty="0">
              <a:solidFill>
                <a:srgbClr val="000090"/>
              </a:solidFill>
              <a:latin typeface="Tahoma"/>
              <a:cs typeface="Tahoma"/>
            </a:endParaRPr>
          </a:p>
          <a:p>
            <a:pPr marL="457200" indent="-457200" algn="just">
              <a:buFont typeface="+mj-lt"/>
              <a:buAutoNum type="alphaLcPeriod"/>
            </a:pPr>
            <a:r>
              <a:rPr lang="it-IT" sz="1800" dirty="0">
                <a:solidFill>
                  <a:srgbClr val="FF0000"/>
                </a:solidFill>
                <a:latin typeface="Tahoma"/>
                <a:cs typeface="Tahoma"/>
              </a:rPr>
              <a:t>Grandi discorsi in poche </a:t>
            </a:r>
            <a:r>
              <a:rPr lang="it-IT" sz="1800" dirty="0" smtClean="0">
                <a:solidFill>
                  <a:srgbClr val="FF0000"/>
                </a:solidFill>
                <a:latin typeface="Tahoma"/>
                <a:cs typeface="Tahoma"/>
              </a:rPr>
              <a:t>parole </a:t>
            </a:r>
            <a:r>
              <a:rPr lang="it-IT" sz="1800" dirty="0" smtClean="0">
                <a:solidFill>
                  <a:srgbClr val="000090"/>
                </a:solidFill>
                <a:latin typeface="Tahoma"/>
                <a:cs typeface="Tahoma"/>
              </a:rPr>
              <a:t>tradotto da </a:t>
            </a:r>
            <a:r>
              <a:rPr lang="it-IT" sz="1800" dirty="0" smtClean="0">
                <a:solidFill>
                  <a:srgbClr val="0000FF"/>
                </a:solidFill>
                <a:latin typeface="Tahoma"/>
                <a:cs typeface="Tahoma"/>
              </a:rPr>
              <a:t>The Week </a:t>
            </a:r>
            <a:r>
              <a:rPr lang="it-IT" sz="1800" dirty="0" smtClean="0">
                <a:solidFill>
                  <a:srgbClr val="000090"/>
                </a:solidFill>
                <a:latin typeface="Tahoma"/>
                <a:cs typeface="Tahoma"/>
              </a:rPr>
              <a:t>dà i numeri delle parole dei presidenti USA.</a:t>
            </a:r>
          </a:p>
          <a:p>
            <a:pPr marL="457200" indent="-457200" algn="just">
              <a:buFont typeface="+mj-lt"/>
              <a:buAutoNum type="alphaLcPeriod"/>
            </a:pPr>
            <a:r>
              <a:rPr lang="it-IT" sz="1800" dirty="0" smtClean="0">
                <a:solidFill>
                  <a:srgbClr val="FF0000"/>
                </a:solidFill>
                <a:latin typeface="Tahoma"/>
                <a:cs typeface="Tahoma"/>
              </a:rPr>
              <a:t>Linguaggio e pensiero </a:t>
            </a:r>
            <a:r>
              <a:rPr lang="it-IT" sz="1800" dirty="0" smtClean="0">
                <a:solidFill>
                  <a:srgbClr val="000090"/>
                </a:solidFill>
                <a:latin typeface="Tahoma"/>
                <a:cs typeface="Tahoma"/>
              </a:rPr>
              <a:t>è il titolo che ho dato all’opinione di George </a:t>
            </a:r>
            <a:r>
              <a:rPr lang="it-IT" sz="1800" dirty="0" err="1" smtClean="0">
                <a:solidFill>
                  <a:srgbClr val="000090"/>
                </a:solidFill>
                <a:latin typeface="Tahoma"/>
                <a:cs typeface="Tahoma"/>
              </a:rPr>
              <a:t>Lakoff</a:t>
            </a:r>
            <a:r>
              <a:rPr lang="it-IT" sz="1800" dirty="0" smtClean="0">
                <a:solidFill>
                  <a:srgbClr val="000090"/>
                </a:solidFill>
                <a:latin typeface="Tahoma"/>
                <a:cs typeface="Tahoma"/>
              </a:rPr>
              <a:t> su </a:t>
            </a:r>
            <a:r>
              <a:rPr lang="it-IT" sz="1800" dirty="0" smtClean="0">
                <a:solidFill>
                  <a:srgbClr val="0000FF"/>
                </a:solidFill>
                <a:latin typeface="Tahoma"/>
                <a:cs typeface="Tahoma"/>
              </a:rPr>
              <a:t>Internazionale</a:t>
            </a:r>
            <a:r>
              <a:rPr lang="it-IT" sz="1800" dirty="0" smtClean="0">
                <a:solidFill>
                  <a:srgbClr val="000090"/>
                </a:solidFill>
                <a:latin typeface="Tahoma"/>
                <a:cs typeface="Tahoma"/>
              </a:rPr>
              <a:t>: il linguaggio che si usa influisce sul modo di pensare dei destinatari.</a:t>
            </a:r>
            <a:endParaRPr lang="it-IT" sz="1800" dirty="0">
              <a:solidFill>
                <a:srgbClr val="000090"/>
              </a:solidFill>
              <a:latin typeface="Tahoma"/>
              <a:cs typeface="Tahoma"/>
            </a:endParaRPr>
          </a:p>
          <a:p>
            <a:pPr marL="457200" indent="-457200" algn="just">
              <a:buFont typeface="+mj-lt"/>
              <a:buAutoNum type="alphaLcPeriod"/>
            </a:pPr>
            <a:r>
              <a:rPr lang="it-IT" sz="1800" dirty="0">
                <a:solidFill>
                  <a:srgbClr val="FF0000"/>
                </a:solidFill>
                <a:latin typeface="Tahoma"/>
                <a:cs typeface="Tahoma"/>
              </a:rPr>
              <a:t>L’abito fa il </a:t>
            </a:r>
            <a:r>
              <a:rPr lang="it-IT" sz="1800" dirty="0" smtClean="0">
                <a:solidFill>
                  <a:srgbClr val="FF0000"/>
                </a:solidFill>
                <a:latin typeface="Tahoma"/>
                <a:cs typeface="Tahoma"/>
              </a:rPr>
              <a:t>monaco </a:t>
            </a:r>
            <a:r>
              <a:rPr lang="it-IT" sz="1800" dirty="0" smtClean="0">
                <a:solidFill>
                  <a:srgbClr val="000090"/>
                </a:solidFill>
                <a:latin typeface="Tahoma"/>
                <a:cs typeface="Tahoma"/>
              </a:rPr>
              <a:t>è una foto in Mali, che ho preso da </a:t>
            </a:r>
            <a:r>
              <a:rPr lang="it-IT" sz="1800" dirty="0" smtClean="0">
                <a:solidFill>
                  <a:srgbClr val="0000FF"/>
                </a:solidFill>
                <a:latin typeface="Tahoma"/>
                <a:cs typeface="Tahoma"/>
              </a:rPr>
              <a:t>Time</a:t>
            </a:r>
            <a:r>
              <a:rPr lang="it-IT" sz="1800" dirty="0" smtClean="0">
                <a:solidFill>
                  <a:srgbClr val="000090"/>
                </a:solidFill>
                <a:latin typeface="Tahoma"/>
                <a:cs typeface="Tahoma"/>
              </a:rPr>
              <a:t> del 4 febbraio e che mi pare confermare il vecchio adagio.</a:t>
            </a:r>
          </a:p>
          <a:p>
            <a:pPr marL="457200" indent="-457200" algn="just">
              <a:buFont typeface="+mj-lt"/>
              <a:buAutoNum type="alphaLcPeriod"/>
            </a:pPr>
            <a:r>
              <a:rPr lang="it-IT" sz="1800" dirty="0" smtClean="0">
                <a:solidFill>
                  <a:srgbClr val="FF0000"/>
                </a:solidFill>
                <a:latin typeface="Tahoma"/>
                <a:cs typeface="Tahoma"/>
              </a:rPr>
              <a:t>Smascherare i bugiardi </a:t>
            </a:r>
            <a:r>
              <a:rPr lang="it-IT" sz="1800" dirty="0" smtClean="0">
                <a:solidFill>
                  <a:srgbClr val="000090"/>
                </a:solidFill>
                <a:latin typeface="Tahoma"/>
                <a:cs typeface="Tahoma"/>
              </a:rPr>
              <a:t>non è facile, ma vi sono alcuni timidi passi in avanti.</a:t>
            </a:r>
            <a:endParaRPr lang="it-IT" sz="1800" dirty="0">
              <a:solidFill>
                <a:srgbClr val="000090"/>
              </a:solidFill>
              <a:latin typeface="Tahoma"/>
              <a:cs typeface="Tahoma"/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FDFBC9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rgbClr val="000090"/>
                </a:solidFill>
                <a:latin typeface="Tahoma"/>
                <a:cs typeface="Tahoma"/>
              </a:rPr>
              <a:t>MARCO GALLERI strategia, organizzazione, comunicazione, marketing. www.marcogalleri.it</a:t>
            </a:r>
          </a:p>
        </p:txBody>
      </p:sp>
      <p:pic>
        <p:nvPicPr>
          <p:cNvPr id="21" name="Picture 4" descr="spiral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722" y="6248400"/>
            <a:ext cx="6176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Immagine 13" descr="cop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40352" y="1124744"/>
            <a:ext cx="1199231" cy="1853801"/>
          </a:xfrm>
          <a:prstGeom prst="rect">
            <a:avLst/>
          </a:prstGeom>
        </p:spPr>
      </p:pic>
      <p:sp>
        <p:nvSpPr>
          <p:cNvPr id="16" name="Rettangolo 15"/>
          <p:cNvSpPr/>
          <p:nvPr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rgbClr val="FDFBC9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 smtClean="0">
                <a:solidFill>
                  <a:srgbClr val="000090"/>
                </a:solidFill>
                <a:latin typeface="Tahoma"/>
                <a:cs typeface="Tahoma"/>
              </a:rPr>
              <a:t>3. COMUNICAZIONE E MARKETING</a:t>
            </a:r>
          </a:p>
        </p:txBody>
      </p:sp>
      <p:pic>
        <p:nvPicPr>
          <p:cNvPr id="7" name="Immagine 6" descr="1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50968" y="3140968"/>
            <a:ext cx="1217149" cy="1881381"/>
          </a:xfrm>
          <a:prstGeom prst="rect">
            <a:avLst/>
          </a:prstGeom>
        </p:spPr>
      </p:pic>
      <p:pic>
        <p:nvPicPr>
          <p:cNvPr id="3" name="Immagine 2" descr="time_logo.gif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50968" y="5642965"/>
            <a:ext cx="1217148" cy="489135"/>
          </a:xfrm>
          <a:prstGeom prst="rect">
            <a:avLst/>
          </a:prstGeom>
        </p:spPr>
      </p:pic>
      <p:pic>
        <p:nvPicPr>
          <p:cNvPr id="4" name="Immagine 3" descr="images-1.jpe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50967" y="5171755"/>
            <a:ext cx="1193427" cy="340169"/>
          </a:xfrm>
          <a:prstGeom prst="rect">
            <a:avLst/>
          </a:prstGeom>
        </p:spPr>
      </p:pic>
      <p:pic>
        <p:nvPicPr>
          <p:cNvPr id="2" name="Immagine 1" descr="0.jp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50967" y="795542"/>
            <a:ext cx="1217149" cy="210805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3326</TotalTime>
  <Words>2107</Words>
  <Application>Microsoft Macintosh PowerPoint</Application>
  <PresentationFormat>Presentazione su schermo (4:3)</PresentationFormat>
  <Paragraphs>325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Tema di Office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noname</dc:creator>
  <cp:lastModifiedBy>noname</cp:lastModifiedBy>
  <cp:revision>528</cp:revision>
  <dcterms:created xsi:type="dcterms:W3CDTF">2012-12-25T09:19:47Z</dcterms:created>
  <dcterms:modified xsi:type="dcterms:W3CDTF">2013-10-07T17:16:04Z</dcterms:modified>
</cp:coreProperties>
</file>