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7" r:id="rId3"/>
    <p:sldId id="281" r:id="rId4"/>
    <p:sldId id="282" r:id="rId5"/>
    <p:sldId id="260" r:id="rId6"/>
    <p:sldId id="280" r:id="rId7"/>
    <p:sldId id="261" r:id="rId8"/>
    <p:sldId id="262" r:id="rId9"/>
    <p:sldId id="283" r:id="rId10"/>
    <p:sldId id="263" r:id="rId11"/>
    <p:sldId id="267" r:id="rId12"/>
    <p:sldId id="279" r:id="rId13"/>
    <p:sldId id="259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2" autoAdjust="0"/>
  </p:normalViewPr>
  <p:slideViewPr>
    <p:cSldViewPr snapToObjects="1">
      <p:cViewPr>
        <p:scale>
          <a:sx n="100" d="100"/>
          <a:sy n="100" d="100"/>
        </p:scale>
        <p:origin x="-184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EE350-DA03-AD44-9D43-09C9C7FDB9F0}" type="datetimeFigureOut">
              <a:rPr lang="it-IT" smtClean="0"/>
              <a:pPr/>
              <a:t>07/10/13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BCFB-5C16-F449-A58D-6D03B12E483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3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DF0A-6C1F-1649-87E1-77AAF3219828}" type="datetimeFigureOut">
              <a:rPr lang="it-IT" smtClean="0"/>
              <a:pPr/>
              <a:t>07/10/13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B948B-2CAC-B543-9E06-AA53CA76C52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611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334C-081D-4648-92DC-D227DC57DA40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8537-F0FD-1249-B281-4DDAACD418D3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3C80-36D8-E54A-AEA6-0F00869A117D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24D8-BCE7-764F-B763-326C3A6F33EC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2694-54E6-8449-B4AB-15D8235F8A5F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7C77-D2AA-8B48-A61C-5E36310D7A0E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B3E8-6DE6-4B46-8F25-68EE92A55F5C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E6D0-9025-F44E-A6AE-4F28E9CB832A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7B8C-BC09-9547-B8D7-8D9A1749D688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083E-A0FE-794C-B5A6-8B2EB83CFB60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0E1B-7B28-FC4F-9E1B-88E83799AFEB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C654-FD58-4140-A42E-00B599B15163}" type="datetime1">
              <a:rPr lang="it-IT" smtClean="0"/>
              <a:pPr/>
              <a:t>07/10/13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B431-9FED-AF41-8820-FEA29E7289E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hvi1mmr9d7jvp5z/4qT9OcGM8T" TargetMode="External"/><Relationship Id="rId4" Type="http://schemas.openxmlformats.org/officeDocument/2006/relationships/hyperlink" Target="http://www.marcogalleri.it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IwH7ptHCW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pirale"/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33400" y="381000"/>
            <a:ext cx="19300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33400" y="478683"/>
            <a:ext cx="1930036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90"/>
                </a:solidFill>
                <a:latin typeface="Tahoma"/>
                <a:cs typeface="Tahoma"/>
              </a:rPr>
              <a:t>MARCO GALLERI </a:t>
            </a:r>
            <a:endParaRPr lang="it-IT" sz="12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sz="1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trategia</a:t>
            </a: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o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rganizzazione </a:t>
            </a:r>
          </a:p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comunicazione </a:t>
            </a: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m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arketing</a:t>
            </a:r>
          </a:p>
        </p:txBody>
      </p:sp>
      <p:sp>
        <p:nvSpPr>
          <p:cNvPr id="14" name="Cornice 13"/>
          <p:cNvSpPr/>
          <p:nvPr/>
        </p:nvSpPr>
        <p:spPr>
          <a:xfrm>
            <a:off x="2695955" y="393518"/>
            <a:ext cx="3886200" cy="1905000"/>
          </a:xfrm>
          <a:prstGeom prst="frame">
            <a:avLst>
              <a:gd name="adj1" fmla="val 361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GALLERIA GALLERI</a:t>
            </a:r>
          </a:p>
          <a:p>
            <a:pPr algn="ctr"/>
            <a:endParaRPr lang="it-IT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400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Periodico gratuito di aggiornamento per imprenditori e dirigenti</a:t>
            </a:r>
          </a:p>
          <a:p>
            <a:pPr algn="ctr"/>
            <a:endParaRPr lang="it-IT" sz="1200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2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Numero II/2013 del 27 gennaio</a:t>
            </a:r>
            <a:endParaRPr lang="it-IT" sz="1200" b="1" dirty="0">
              <a:solidFill>
                <a:srgbClr val="000090"/>
              </a:solidFill>
              <a:latin typeface="BlairMdITC TT-Medium"/>
              <a:cs typeface="BlairMdITC TT-Medium"/>
            </a:endParaRPr>
          </a:p>
        </p:txBody>
      </p:sp>
      <p:sp>
        <p:nvSpPr>
          <p:cNvPr id="16" name="Cornice 15"/>
          <p:cNvSpPr/>
          <p:nvPr/>
        </p:nvSpPr>
        <p:spPr>
          <a:xfrm>
            <a:off x="533400" y="2492896"/>
            <a:ext cx="8165918" cy="4032448"/>
          </a:xfrm>
          <a:prstGeom prst="frame">
            <a:avLst>
              <a:gd name="adj1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/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Questo è il secondo numero del 2013; propone </a:t>
            </a:r>
            <a:r>
              <a:rPr lang="it-IT" sz="2400" b="1" dirty="0" smtClean="0">
                <a:solidFill>
                  <a:srgbClr val="000090"/>
                </a:solidFill>
                <a:latin typeface="Tahoma"/>
                <a:cs typeface="Tahoma"/>
              </a:rPr>
              <a:t>21 elementi (pdf) e 9 presentazioni (PowerPoint).</a:t>
            </a:r>
          </a:p>
          <a:p>
            <a:pPr algn="ctr"/>
            <a:endParaRPr lang="it-IT" sz="2400" dirty="0" smtClean="0">
              <a:solidFill>
                <a:srgbClr val="4F6228"/>
              </a:solidFill>
              <a:latin typeface="Tahoma"/>
              <a:cs typeface="Tahoma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Gli allegati sono </a:t>
            </a:r>
            <a:r>
              <a:rPr lang="it-IT" sz="2400" dirty="0">
                <a:solidFill>
                  <a:srgbClr val="FF0000"/>
                </a:solidFill>
                <a:latin typeface="Tahoma"/>
                <a:cs typeface="Tahoma"/>
              </a:rPr>
              <a:t>divisi in </a:t>
            </a:r>
            <a:r>
              <a:rPr lang="it-IT" sz="2400" b="1" dirty="0" smtClean="0">
                <a:solidFill>
                  <a:srgbClr val="FF0000"/>
                </a:solidFill>
                <a:latin typeface="Tahoma"/>
                <a:cs typeface="Tahoma"/>
              </a:rPr>
              <a:t>cinque </a:t>
            </a:r>
            <a:r>
              <a:rPr lang="it-IT" sz="2400" b="1" dirty="0">
                <a:solidFill>
                  <a:srgbClr val="FF0000"/>
                </a:solidFill>
                <a:latin typeface="Tahoma"/>
                <a:cs typeface="Tahoma"/>
              </a:rPr>
              <a:t>cartelle </a:t>
            </a:r>
            <a:r>
              <a:rPr lang="it-IT" sz="2400" dirty="0">
                <a:solidFill>
                  <a:srgbClr val="FF0000"/>
                </a:solidFill>
                <a:latin typeface="Tahoma"/>
                <a:cs typeface="Tahoma"/>
              </a:rPr>
              <a:t>tematiche. </a:t>
            </a:r>
            <a:endParaRPr lang="it-IT" sz="2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Li</a:t>
            </a:r>
            <a:r>
              <a:rPr lang="it-IT" sz="2400" dirty="0">
                <a:solidFill>
                  <a:srgbClr val="FF0000"/>
                </a:solidFill>
                <a:latin typeface="Tahoma"/>
                <a:cs typeface="Tahoma"/>
              </a:rPr>
              <a:t> ho posti </a:t>
            </a:r>
            <a:r>
              <a:rPr lang="it-IT" sz="2400" u="sng" dirty="0" smtClean="0">
                <a:solidFill>
                  <a:srgbClr val="FF0000"/>
                </a:solidFill>
                <a:latin typeface="Tahoma"/>
                <a:cs typeface="Tahoma"/>
                <a:hlinkClick r:id="rId3"/>
              </a:rPr>
              <a:t>qui</a:t>
            </a:r>
            <a:endParaRPr lang="it-IT" sz="2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Sul sito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  <a:hlinkClick r:id="rId4"/>
              </a:rPr>
              <a:t>www.marcogalleri.it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sono reperibili i collegamenti e gli indici degli ultimi anni</a:t>
            </a:r>
            <a:r>
              <a:rPr lang="it-IT" dirty="0" smtClean="0">
                <a:solidFill>
                  <a:srgbClr val="000090"/>
                </a:solidFill>
                <a:latin typeface="Calibri"/>
                <a:cs typeface="Calibri"/>
              </a:rPr>
              <a:t>. </a:t>
            </a:r>
            <a:endParaRPr lang="it-IT" b="1" dirty="0" smtClean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17" name="Picture 4" descr="spirale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 rot="16200000">
            <a:off x="6781800" y="381000"/>
            <a:ext cx="19300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10-anni.jpg"/>
          <p:cNvPicPr>
            <a:picLocks noChangeAspect="1"/>
          </p:cNvPicPr>
          <p:nvPr/>
        </p:nvPicPr>
        <p:blipFill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759539"/>
            <a:ext cx="1591055" cy="1395544"/>
          </a:xfrm>
          <a:prstGeom prst="rect">
            <a:avLst/>
          </a:prstGeom>
        </p:spPr>
      </p:pic>
      <p:pic>
        <p:nvPicPr>
          <p:cNvPr id="12" name="Immagine 11" descr="Galleria d'arte 1.jpg"/>
          <p:cNvPicPr>
            <a:picLocks noChangeAspect="1"/>
          </p:cNvPicPr>
          <p:nvPr/>
        </p:nvPicPr>
        <p:blipFill>
          <a:blip r:embed="rId6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610" y="413420"/>
            <a:ext cx="3886201" cy="1926371"/>
          </a:xfrm>
          <a:prstGeom prst="rect">
            <a:avLst/>
          </a:prstGeom>
        </p:spPr>
      </p:pic>
      <p:pic>
        <p:nvPicPr>
          <p:cNvPr id="19" name="Immagine 18" descr="sole.jpg"/>
          <p:cNvPicPr>
            <a:picLocks noChangeAspect="1"/>
          </p:cNvPicPr>
          <p:nvPr/>
        </p:nvPicPr>
        <p:blipFill>
          <a:blip r:embed="rId7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0" y="6237312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1200" dirty="0" smtClean="0">
                <a:solidFill>
                  <a:srgbClr val="000090"/>
                </a:solidFill>
                <a:latin typeface="Tahoma" charset="0"/>
              </a:rPr>
              <a:t>l Poggio 58036 Sassofortino (GR) tel. &amp; fax 0564.567.118 mobile 333.2456.338 www.marcogalleri.it  marco@marcogalleri.it</a:t>
            </a:r>
            <a:endParaRPr lang="it-IT" sz="1200" dirty="0" smtClean="0">
              <a:solidFill>
                <a:srgbClr val="00009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79512" y="824204"/>
            <a:ext cx="7344816" cy="526458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lphaL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Costanti dell’innovazione.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Cipolla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2400" dirty="0">
                <a:solidFill>
                  <a:srgbClr val="000090"/>
                </a:solidFill>
                <a:latin typeface="Tahoma"/>
                <a:cs typeface="Tahoma"/>
              </a:rPr>
              <a:t>si conferma un grande storico dell’innovazione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tecnologica; da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Vele e cannoni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traggo </a:t>
            </a:r>
            <a:r>
              <a:rPr lang="it-IT" sz="2400" dirty="0">
                <a:solidFill>
                  <a:srgbClr val="000090"/>
                </a:solidFill>
                <a:latin typeface="Tahoma"/>
                <a:cs typeface="Tahoma"/>
              </a:rPr>
              <a:t>e commento pochi estratti che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danno conferma </a:t>
            </a:r>
            <a:r>
              <a:rPr lang="it-IT" sz="2400" dirty="0">
                <a:solidFill>
                  <a:srgbClr val="000090"/>
                </a:solidFill>
                <a:latin typeface="Tahoma"/>
                <a:cs typeface="Tahoma"/>
              </a:rPr>
              <a:t>di alcune costanti storiche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dell’innovazione.</a:t>
            </a:r>
          </a:p>
          <a:p>
            <a:pPr marL="457200" indent="-457200" algn="just">
              <a:buAutoNum type="alphaLcPeriod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Da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The </a:t>
            </a:r>
            <a:r>
              <a:rPr lang="it-IT" sz="2400" dirty="0" err="1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lang="it-IT" sz="2400" dirty="0" err="1" smtClean="0">
                <a:solidFill>
                  <a:srgbClr val="0000FF"/>
                </a:solidFill>
                <a:latin typeface="Tahoma"/>
                <a:cs typeface="Tahoma"/>
              </a:rPr>
              <a:t>conomist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riporto un grafico che propone la </a:t>
            </a: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curva dell’esperienza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accreditandola a tale </a:t>
            </a:r>
            <a:r>
              <a:rPr lang="it-IT" sz="2400" dirty="0" err="1" smtClean="0">
                <a:solidFill>
                  <a:srgbClr val="000090"/>
                </a:solidFill>
                <a:latin typeface="Tahoma"/>
                <a:cs typeface="Tahoma"/>
              </a:rPr>
              <a:t>Swanson</a:t>
            </a:r>
            <a:r>
              <a:rPr lang="it-IT" sz="2400" dirty="0">
                <a:solidFill>
                  <a:srgbClr val="000090"/>
                </a:solidFill>
                <a:latin typeface="Tahoma"/>
                <a:cs typeface="Tahoma"/>
              </a:rPr>
              <a:t>;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allego due estratti che ne fanno risalire la nascita alla II guerra mondiale.</a:t>
            </a:r>
          </a:p>
          <a:p>
            <a:pPr marL="457200" indent="-457200" algn="just">
              <a:buAutoNum type="alphaLcPeriod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Sulla spinosa questione delle </a:t>
            </a:r>
            <a:r>
              <a:rPr lang="it-IT" sz="2400" i="1" dirty="0" smtClean="0">
                <a:solidFill>
                  <a:srgbClr val="FF0000"/>
                </a:solidFill>
                <a:latin typeface="Tahoma"/>
                <a:cs typeface="Tahoma"/>
              </a:rPr>
              <a:t>Peer </a:t>
            </a:r>
            <a:r>
              <a:rPr lang="it-IT" sz="2400" i="1" dirty="0" err="1" smtClean="0">
                <a:solidFill>
                  <a:srgbClr val="FF0000"/>
                </a:solidFill>
                <a:latin typeface="Tahoma"/>
                <a:cs typeface="Tahoma"/>
              </a:rPr>
              <a:t>review</a:t>
            </a:r>
            <a:r>
              <a:rPr lang="it-IT" sz="2400" i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allego un trafiletto molto significativo.</a:t>
            </a:r>
          </a:p>
          <a:p>
            <a:pPr marL="457200" indent="-457200" algn="just">
              <a:buAutoNum type="alphaL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Nuovo archivio on line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è tradotto dal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Rue89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e informa su un servizio gratuito da 50 </a:t>
            </a:r>
            <a:r>
              <a:rPr lang="it-IT" sz="2400" dirty="0" err="1" smtClean="0">
                <a:solidFill>
                  <a:srgbClr val="000090"/>
                </a:solidFill>
                <a:latin typeface="Tahoma"/>
                <a:cs typeface="Tahoma"/>
              </a:rPr>
              <a:t>Gb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Arial"/>
              <a:buAutoNum type="alphaLcPeriod"/>
            </a:pPr>
            <a:r>
              <a:rPr lang="it-IT" sz="2400" dirty="0">
                <a:solidFill>
                  <a:srgbClr val="FF0000"/>
                </a:solidFill>
                <a:latin typeface="Tahoma"/>
                <a:cs typeface="Tahoma"/>
              </a:rPr>
              <a:t>Innovazione </a:t>
            </a: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2013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raccoglie alcuni estratti da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Le Scienze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 relativi a una PMI veneta,  l’aquilone cinetico e due inquietanti novità sull’uso dei dati e dei droni domestici.</a:t>
            </a:r>
            <a:endParaRPr lang="it-IT" sz="24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457200" indent="-457200" algn="just">
              <a:buAutoNum type="alphaL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La vignetta del mese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viene dal </a:t>
            </a:r>
            <a:r>
              <a:rPr lang="it-IT" sz="2400" dirty="0" smtClean="0">
                <a:solidFill>
                  <a:srgbClr val="0000FF"/>
                </a:solidFill>
                <a:latin typeface="Tahoma"/>
                <a:cs typeface="Tahoma"/>
              </a:rPr>
              <a:t>New Yorker 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ed è assai realistica: un drone può oggi essere pilotato dalla cucina di casa.</a:t>
            </a:r>
            <a:endParaRPr lang="it-IT" sz="24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4. CREATIVITA’ E INNOVAZIONE</a:t>
            </a:r>
          </a:p>
        </p:txBody>
      </p:sp>
      <p:pic>
        <p:nvPicPr>
          <p:cNvPr id="14" name="Immagine 13" descr="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277" y="634752"/>
            <a:ext cx="1139773" cy="1628249"/>
          </a:xfrm>
          <a:prstGeom prst="rect">
            <a:avLst/>
          </a:prstGeom>
        </p:spPr>
      </p:pic>
      <p:pic>
        <p:nvPicPr>
          <p:cNvPr id="2" name="Immagine 1" descr="economist-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277" y="2348880"/>
            <a:ext cx="1171597" cy="585799"/>
          </a:xfrm>
          <a:prstGeom prst="rect">
            <a:avLst/>
          </a:prstGeom>
        </p:spPr>
      </p:pic>
      <p:pic>
        <p:nvPicPr>
          <p:cNvPr id="3" name="Immagine 2" descr="rsz_new-yorker_logo-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307305"/>
            <a:ext cx="1167281" cy="781485"/>
          </a:xfrm>
          <a:prstGeom prst="rect">
            <a:avLst/>
          </a:prstGeom>
        </p:spPr>
      </p:pic>
      <p:pic>
        <p:nvPicPr>
          <p:cNvPr id="4" name="Immagine 3" descr="cop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9" y="3068960"/>
            <a:ext cx="1167282" cy="1537006"/>
          </a:xfrm>
          <a:prstGeom prst="rect">
            <a:avLst/>
          </a:prstGeom>
        </p:spPr>
      </p:pic>
      <p:pic>
        <p:nvPicPr>
          <p:cNvPr id="5" name="Immagine 4" descr="rue89_logo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739572"/>
            <a:ext cx="1171597" cy="56773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28601" y="1524000"/>
          <a:ext cx="8686798" cy="4495802"/>
        </p:xfrm>
        <a:graphic>
          <a:graphicData uri="http://schemas.openxmlformats.org/drawingml/2006/table">
            <a:tbl>
              <a:tblPr/>
              <a:tblGrid>
                <a:gridCol w="6481945"/>
                <a:gridCol w="314979"/>
                <a:gridCol w="314979"/>
                <a:gridCol w="314979"/>
                <a:gridCol w="314979"/>
                <a:gridCol w="314979"/>
                <a:gridCol w="314979"/>
                <a:gridCol w="314979"/>
              </a:tblGrid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sei domande in un minuto, gradito un altro minuto per critiche e suggerimenti</a:t>
                      </a: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738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1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CONTENUTI PROPOSTI NEL 2012.</a:t>
                      </a:r>
                      <a:r>
                        <a:rPr lang="it-IT" sz="1400" b="0" i="0" u="none" strike="noStrike" dirty="0" smtClean="0">
                          <a:solidFill>
                            <a:srgbClr val="333399"/>
                          </a:solidFill>
                          <a:latin typeface="Tahoma"/>
                        </a:rPr>
                        <a:t> </a:t>
                      </a:r>
                      <a:endParaRPr lang="it-IT" sz="1400" b="0" i="0" u="none" strike="noStrike" dirty="0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eccellente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ottimo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buono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medio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mediocre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scarso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pessimo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come giudica la qualità dei contenuti delle informative delle quattro aree:</a:t>
                      </a:r>
                    </a:p>
                  </a:txBody>
                  <a:tcPr marL="11634" marR="11634" marT="116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strategia e decisioni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organizzazione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comunicazione e marketing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creatività e innovazione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2. FORMATI ADOTTATI. Sono pdf optimized e Powerpoint, come li giudica?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3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PERIODICITA'. Nel 2012 ho inviato 19 aggiornamenti: troppi, pochi?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997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4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MODALITA' </a:t>
                      </a:r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DI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 AVVISO. È una breve mail con in calce indice e sommario </a:t>
                      </a:r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…</a:t>
                      </a:r>
                      <a:endParaRPr lang="it-IT" sz="1400" b="0" i="0" u="none" strike="noStrike" dirty="0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5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MODALITA' </a:t>
                      </a:r>
                      <a:r>
                        <a:rPr lang="it-IT" sz="1400" b="0" i="0" u="none" strike="noStrike" dirty="0" err="1" smtClean="0">
                          <a:solidFill>
                            <a:srgbClr val="333399"/>
                          </a:solidFill>
                          <a:latin typeface="Tahoma"/>
                        </a:rPr>
                        <a:t>D’INVIO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Pongo i materiali in </a:t>
                      </a:r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dropbox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, come giudica</a:t>
                      </a:r>
                      <a:r>
                        <a:rPr lang="it-IT" sz="1400" b="0" i="0" u="none" strike="noStrike" dirty="0" smtClean="0">
                          <a:solidFill>
                            <a:srgbClr val="333399"/>
                          </a:solidFill>
                          <a:latin typeface="Tahoma"/>
                        </a:rPr>
                        <a:t> la 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soluzione?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6</a:t>
                      </a:r>
                      <a:r>
                        <a:rPr lang="it-IT" sz="1400" b="0" i="0" u="none" strike="noStrike" dirty="0">
                          <a:solidFill>
                            <a:srgbClr val="333399"/>
                          </a:solidFill>
                          <a:latin typeface="Tahoma"/>
                        </a:rPr>
                        <a:t>. NUOVO NOME. Come giudica il nuovo nome Galleria Galleri?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come giudica l'alternativa Prometeo in Azienda?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  <a:tr h="279888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come giudica l'alternativa Problem Solver PMI?</a:t>
                      </a:r>
                    </a:p>
                  </a:txBody>
                  <a:tcPr marL="11634" marR="11634" marT="1163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0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333399"/>
                          </a:solidFill>
                          <a:latin typeface="Tahoma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333399"/>
                        </a:solidFill>
                        <a:latin typeface="Tahoma"/>
                      </a:endParaRPr>
                    </a:p>
                  </a:txBody>
                  <a:tcPr marL="11634" marR="11634" marT="11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UN MINUTO PER MIGLIORARE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11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0" y="600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Questo è il </a:t>
            </a:r>
            <a:r>
              <a:rPr lang="it-IT" b="1" dirty="0" smtClean="0">
                <a:solidFill>
                  <a:srgbClr val="008000"/>
                </a:solidFill>
              </a:rPr>
              <a:t>primo numero </a:t>
            </a:r>
            <a:r>
              <a:rPr lang="it-IT" dirty="0" smtClean="0">
                <a:solidFill>
                  <a:srgbClr val="FF0000"/>
                </a:solidFill>
              </a:rPr>
              <a:t>di </a:t>
            </a:r>
            <a:r>
              <a:rPr lang="it-IT" b="1" dirty="0" smtClean="0">
                <a:solidFill>
                  <a:srgbClr val="FF0000"/>
                </a:solidFill>
                <a:latin typeface="BlairMdITC TT-Medium"/>
                <a:cs typeface="BlairMdITC TT-Medium"/>
              </a:rPr>
              <a:t>GALLERIA GALLERI</a:t>
            </a:r>
            <a:endParaRPr lang="it-IT" b="1" dirty="0" smtClean="0">
              <a:solidFill>
                <a:srgbClr val="FF0000"/>
              </a:solidFill>
              <a:cs typeface="Calibri"/>
            </a:endParaRPr>
          </a:p>
          <a:p>
            <a:pPr algn="ctr"/>
            <a:r>
              <a:rPr lang="it-IT" dirty="0" smtClean="0">
                <a:solidFill>
                  <a:srgbClr val="000090"/>
                </a:solidFill>
              </a:rPr>
              <a:t>Ti sarei grato se volessi compilare </a:t>
            </a:r>
            <a:r>
              <a:rPr lang="it-IT" b="1" dirty="0" smtClean="0">
                <a:solidFill>
                  <a:srgbClr val="000090"/>
                </a:solidFill>
              </a:rPr>
              <a:t>in un minuto </a:t>
            </a:r>
            <a:r>
              <a:rPr lang="it-IT" dirty="0" smtClean="0">
                <a:solidFill>
                  <a:srgbClr val="000090"/>
                </a:solidFill>
              </a:rPr>
              <a:t>il </a:t>
            </a:r>
            <a:r>
              <a:rPr lang="it-IT" b="1" dirty="0" smtClean="0">
                <a:solidFill>
                  <a:srgbClr val="4F6228"/>
                </a:solidFill>
              </a:rPr>
              <a:t>questionario allegato </a:t>
            </a:r>
            <a:r>
              <a:rPr lang="it-IT" dirty="0" smtClean="0">
                <a:solidFill>
                  <a:srgbClr val="000090"/>
                </a:solidFill>
              </a:rPr>
              <a:t>nel foglio elettronico con opinioni critiche e suggerimenti migliorativi. Queste le sei domande.</a:t>
            </a:r>
            <a:endParaRPr lang="it-IT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3448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ESITI ATTUALI</a:t>
            </a:r>
          </a:p>
        </p:txBody>
      </p:sp>
      <p:pic>
        <p:nvPicPr>
          <p:cNvPr id="2" name="Immagine 1" descr="risposte.jp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29"/>
            <a:ext cx="9144000" cy="6906347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827584" y="1052736"/>
            <a:ext cx="7632848" cy="489654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Nel ringraziare quanti hanno già speso un minuto per compilare il questionario riporto in sintesi gli esiti a oggi.</a:t>
            </a:r>
          </a:p>
          <a:p>
            <a:pPr marL="0" indent="0" algn="just">
              <a:buNone/>
            </a:pPr>
            <a:endParaRPr lang="it-IT" sz="2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I contenuti vengono mediamente considerati ottimi.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I formati pdf sembrano più graditi dei </a:t>
            </a:r>
            <a:r>
              <a:rPr lang="it-IT" sz="2400" dirty="0" err="1" smtClean="0">
                <a:solidFill>
                  <a:srgbClr val="000090"/>
                </a:solidFill>
                <a:latin typeface="Tahoma"/>
                <a:cs typeface="Tahoma"/>
              </a:rPr>
              <a:t>powerpoint</a:t>
            </a: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Sulla periodicità finora prevale un invio al mese.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Le modalità di avviso sono generalmente gradite.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FF0000"/>
                </a:solidFill>
                <a:latin typeface="Tahoma"/>
                <a:cs typeface="Tahoma"/>
              </a:rPr>
              <a:t>Sulle modalità di invio ho ricevuto suggerimenti interessanti.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solidFill>
                  <a:srgbClr val="000090"/>
                </a:solidFill>
                <a:latin typeface="Tahoma"/>
                <a:cs typeface="Tahoma"/>
              </a:rPr>
              <a:t>Il nuovo nome non è granché, ma risulta preferito alle alternative.</a:t>
            </a:r>
          </a:p>
          <a:p>
            <a:pPr marL="0" indent="0" algn="just">
              <a:buNone/>
            </a:pPr>
            <a:endParaRPr lang="it-IT" sz="2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0090"/>
                </a:solidFill>
                <a:latin typeface="Tahoma"/>
                <a:cs typeface="Tahoma"/>
              </a:rPr>
              <a:t>Spero di riceverne altri per migliorare questo servizio gratuito.</a:t>
            </a:r>
          </a:p>
          <a:p>
            <a:pPr marL="0" indent="0" algn="just">
              <a:buNone/>
            </a:pPr>
            <a:endParaRPr lang="it-IT" sz="24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3293382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3429000"/>
            <a:ext cx="66119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ANALISI STRATEGICHE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PIANI </a:t>
            </a:r>
            <a:r>
              <a:rPr lang="it-IT" sz="20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D’AFFARI</a:t>
            </a: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E OPERATIVI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SOLUZIONI ORGANIZZATIVE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SELEZIONE E GESTIONE DEI COLLABORATORI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SUCCESSIONE GENERAZIONALE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RICERCHE </a:t>
            </a:r>
            <a:r>
              <a:rPr lang="it-IT" sz="2000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DI</a:t>
            </a: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 MERCATO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COSTRUZIONE DELL’IMMAGINE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CORSI PER IMPRENDITORI</a:t>
            </a:r>
          </a:p>
        </p:txBody>
      </p:sp>
      <p:pic>
        <p:nvPicPr>
          <p:cNvPr id="6" name="Picture 4" descr="spir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"/>
            <a:ext cx="19300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733800" y="533400"/>
            <a:ext cx="16002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000090"/>
                </a:solidFill>
                <a:latin typeface="Tahoma"/>
                <a:cs typeface="Tahoma"/>
              </a:rPr>
              <a:t>MARCO GALLERI </a:t>
            </a:r>
            <a:endParaRPr lang="it-IT" sz="12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sz="14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trategia</a:t>
            </a: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o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rganizzazione </a:t>
            </a:r>
          </a:p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comunicazione </a:t>
            </a:r>
          </a:p>
          <a:p>
            <a:pPr algn="ctr"/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m</a:t>
            </a:r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arketing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it-IT" sz="1200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lang="it-IT" sz="1200" dirty="0" smtClean="0">
                <a:solidFill>
                  <a:srgbClr val="000090"/>
                </a:solidFill>
                <a:latin typeface="Tahoma" charset="0"/>
              </a:rPr>
              <a:t>l Poggio 58036 Sassofortino (GR) tel. &amp; fax 0564.567.118 mobile 333.2456.338 www.marcogalleri.it  marco@marcogalleri.it</a:t>
            </a:r>
            <a:endParaRPr lang="it-IT" sz="1200" dirty="0" smtClean="0">
              <a:solidFill>
                <a:srgbClr val="000090"/>
              </a:solidFill>
              <a:latin typeface="Tahoma"/>
              <a:cs typeface="Tahoma"/>
            </a:endParaRPr>
          </a:p>
        </p:txBody>
      </p:sp>
      <p:pic>
        <p:nvPicPr>
          <p:cNvPr id="10" name="Immagine 9" descr="sole.jpg"/>
          <p:cNvPicPr>
            <a:picLocks noChangeAspect="1"/>
          </p:cNvPicPr>
          <p:nvPr/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95400" y="2514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0090"/>
                </a:solidFill>
                <a:latin typeface="Lucida Handwriting"/>
                <a:cs typeface="Lucida Handwriting"/>
              </a:rPr>
              <a:t>Grazie per l’attenzione</a:t>
            </a:r>
            <a:endParaRPr lang="it-IT" sz="3600" dirty="0">
              <a:solidFill>
                <a:srgbClr val="000090"/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" y="127361"/>
            <a:ext cx="842706" cy="8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27303" y="127359"/>
            <a:ext cx="761454" cy="7620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dirty="0" smtClean="0">
                <a:solidFill>
                  <a:srgbClr val="000090"/>
                </a:solidFill>
                <a:latin typeface="Tahoma"/>
                <a:cs typeface="Tahoma"/>
              </a:rPr>
              <a:t>MARCO GALLERI </a:t>
            </a:r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trategia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o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rganizzazione </a:t>
            </a:r>
          </a:p>
          <a:p>
            <a:pPr algn="ctr"/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comunicazione 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m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arketing</a:t>
            </a:r>
          </a:p>
        </p:txBody>
      </p:sp>
      <p:sp>
        <p:nvSpPr>
          <p:cNvPr id="14" name="Cornice 13"/>
          <p:cNvSpPr/>
          <p:nvPr/>
        </p:nvSpPr>
        <p:spPr>
          <a:xfrm>
            <a:off x="914127" y="127361"/>
            <a:ext cx="7315473" cy="787039"/>
          </a:xfrm>
          <a:prstGeom prst="frame">
            <a:avLst>
              <a:gd name="adj1" fmla="val 361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SOMMARIO</a:t>
            </a:r>
            <a:endParaRPr lang="it-IT" sz="1000" dirty="0">
              <a:solidFill>
                <a:srgbClr val="00009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28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127359"/>
            <a:ext cx="842706" cy="8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8229601" y="127361"/>
            <a:ext cx="842706" cy="83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000090"/>
                </a:solidFill>
                <a:latin typeface="Tahoma"/>
                <a:cs typeface="Tahoma"/>
              </a:rPr>
              <a:t> II/2013</a:t>
            </a:r>
          </a:p>
        </p:txBody>
      </p:sp>
      <p:pic>
        <p:nvPicPr>
          <p:cNvPr id="11" name="Immagine 10" descr="Galleria d'arte 1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92200" y="127361"/>
            <a:ext cx="6934200" cy="8317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1374" y="1041022"/>
            <a:ext cx="8837184" cy="5816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Il </a:t>
            </a: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FMI versa lacrime da coccodrillo mentre la Banca d’Italia scrive che </a:t>
            </a:r>
            <a:r>
              <a:rPr lang="it-IT" b="1" dirty="0">
                <a:solidFill>
                  <a:srgbClr val="FF0000"/>
                </a:solidFill>
                <a:latin typeface="Tahoma"/>
                <a:cs typeface="Tahoma"/>
              </a:rPr>
              <a:t>l’UE è incapace di intendere e </a:t>
            </a:r>
            <a:r>
              <a:rPr lang="it-IT" b="1" dirty="0" smtClean="0">
                <a:solidFill>
                  <a:srgbClr val="FF0000"/>
                </a:solidFill>
                <a:latin typeface="Tahoma"/>
                <a:cs typeface="Tahoma"/>
              </a:rPr>
              <a:t>volere;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 gli </a:t>
            </a: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USA confermano: </a:t>
            </a: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In </a:t>
            </a:r>
            <a:r>
              <a:rPr lang="it-IT" i="1" dirty="0" err="1">
                <a:solidFill>
                  <a:srgbClr val="FF0000"/>
                </a:solidFill>
                <a:latin typeface="Tahoma"/>
                <a:cs typeface="Tahoma"/>
              </a:rPr>
              <a:t>God</a:t>
            </a: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i="1" dirty="0" err="1">
                <a:solidFill>
                  <a:srgbClr val="FF0000"/>
                </a:solidFill>
                <a:latin typeface="Tahoma"/>
                <a:cs typeface="Tahoma"/>
              </a:rPr>
              <a:t>We</a:t>
            </a: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 Trust</a:t>
            </a: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. 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Peraltro basta crederci per vedere gli extraterrestri; se poi è un broker stressato e ignora il </a:t>
            </a:r>
            <a:r>
              <a:rPr lang="it-IT" i="1" dirty="0" err="1" smtClean="0">
                <a:solidFill>
                  <a:srgbClr val="FF0000"/>
                </a:solidFill>
                <a:latin typeface="Tahoma"/>
                <a:cs typeface="Tahoma"/>
              </a:rPr>
              <a:t>balanced</a:t>
            </a:r>
            <a:r>
              <a:rPr lang="it-IT" i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Tahoma"/>
                <a:cs typeface="Tahoma"/>
              </a:rPr>
              <a:t>scorecard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, rovina qualche milione di pensionati in mezzo minuto. Nei </a:t>
            </a:r>
            <a:r>
              <a:rPr lang="it-IT" dirty="0" err="1" smtClean="0">
                <a:solidFill>
                  <a:srgbClr val="FF0000"/>
                </a:solidFill>
                <a:latin typeface="Tahoma"/>
                <a:cs typeface="Tahoma"/>
              </a:rPr>
              <a:t>CdA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 che contano ci sono sempre gli stessi; formano </a:t>
            </a:r>
            <a:r>
              <a:rPr lang="it-IT" b="1" dirty="0" err="1" smtClean="0">
                <a:solidFill>
                  <a:srgbClr val="FF0000"/>
                </a:solidFill>
                <a:latin typeface="Tahoma"/>
                <a:cs typeface="Tahoma"/>
              </a:rPr>
              <a:t>lobbies</a:t>
            </a:r>
            <a:r>
              <a:rPr lang="it-IT" b="1" dirty="0" smtClean="0">
                <a:solidFill>
                  <a:srgbClr val="FF0000"/>
                </a:solidFill>
                <a:latin typeface="Tahoma"/>
                <a:cs typeface="Tahoma"/>
              </a:rPr>
              <a:t> che legiferano al posto dei governi.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Il parlamento migliore prevede che il 70% sia di estratti a sorte, ciò nonostante trovate uno studio sulle organizzazioni razionali.  Il sevizio di assistenza degli elettrodomestici Miele è un ottimo esempio da imitare; per farlo servono però </a:t>
            </a:r>
            <a:r>
              <a:rPr lang="it-IT" b="1" dirty="0" smtClean="0">
                <a:solidFill>
                  <a:srgbClr val="000090"/>
                </a:solidFill>
                <a:latin typeface="Tahoma"/>
                <a:cs typeface="Tahoma"/>
              </a:rPr>
              <a:t>idee chiare su come intervenire 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nella propria realtà organizzativa scegliendo almeno tra due modelli.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Il nome e la reputazione aziendali sono molto importanti e possono essere facilmente manipolati sulla rete, anche perché un italiano su tre non capisce una frase semplice. </a:t>
            </a:r>
            <a:r>
              <a:rPr lang="it-IT" b="1" dirty="0" smtClean="0">
                <a:solidFill>
                  <a:srgbClr val="FF0000"/>
                </a:solidFill>
                <a:latin typeface="Tahoma"/>
                <a:cs typeface="Tahoma"/>
              </a:rPr>
              <a:t>Trasformare le vecchie 4P del marketing 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nell’acronimo SAVE è una cosa utile. </a:t>
            </a:r>
            <a:r>
              <a:rPr lang="it-IT" b="1" dirty="0" smtClean="0">
                <a:solidFill>
                  <a:srgbClr val="FF0000"/>
                </a:solidFill>
                <a:latin typeface="Tahoma"/>
                <a:cs typeface="Tahoma"/>
              </a:rPr>
              <a:t>Gestire i conflitti negoziali 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comporta il governo delle proprie emozioni, c’è anche un corso molto apprezzato.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’innovazione ha delle costanti storiche, già </a:t>
            </a: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si 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sapevano </a:t>
            </a: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ma è 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utile rammentarle a chi non conosce bene la genesi della curva dell’esperienza. Una rassegna delle </a:t>
            </a:r>
            <a:r>
              <a:rPr lang="it-IT" b="1" dirty="0" smtClean="0">
                <a:solidFill>
                  <a:srgbClr val="000090"/>
                </a:solidFill>
                <a:latin typeface="Tahoma"/>
                <a:cs typeface="Tahoma"/>
              </a:rPr>
              <a:t>ultime invenzioni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  <a:endParaRPr lang="it-IT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algn="ctr"/>
            <a:endParaRPr lang="it-IT" sz="1000" dirty="0" smtClean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  <a:p>
            <a:pPr algn="ctr"/>
            <a:endParaRPr lang="it-IT" sz="1000" dirty="0" smtClean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  <a:p>
            <a:pPr marL="171450" indent="-171450" algn="ctr">
              <a:buFont typeface="Arial"/>
              <a:buChar char="•"/>
            </a:pPr>
            <a:r>
              <a:rPr lang="it-IT" sz="1000" dirty="0" smtClean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Molto </a:t>
            </a:r>
            <a:r>
              <a:rPr lang="it-IT" sz="1000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gradito un minuto per un questionario su questa galleria</a:t>
            </a:r>
            <a:r>
              <a:rPr lang="it-IT" sz="10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  <a:endParaRPr lang="it-IT" sz="1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" y="127361"/>
            <a:ext cx="842706" cy="8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27303" y="127359"/>
            <a:ext cx="761454" cy="7620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dirty="0" smtClean="0">
                <a:solidFill>
                  <a:srgbClr val="000090"/>
                </a:solidFill>
                <a:latin typeface="Tahoma"/>
                <a:cs typeface="Tahoma"/>
              </a:rPr>
              <a:t>MARCO GALLERI </a:t>
            </a:r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trategia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o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rganizzazione </a:t>
            </a:r>
          </a:p>
          <a:p>
            <a:pPr algn="ctr"/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comunicazione 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m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arketing</a:t>
            </a:r>
          </a:p>
        </p:txBody>
      </p:sp>
      <p:sp>
        <p:nvSpPr>
          <p:cNvPr id="14" name="Cornice 13"/>
          <p:cNvSpPr/>
          <p:nvPr/>
        </p:nvSpPr>
        <p:spPr>
          <a:xfrm>
            <a:off x="914127" y="127361"/>
            <a:ext cx="7315473" cy="787039"/>
          </a:xfrm>
          <a:prstGeom prst="frame">
            <a:avLst>
              <a:gd name="adj1" fmla="val 361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INDICE</a:t>
            </a:r>
            <a:endParaRPr lang="it-IT" sz="1000" dirty="0">
              <a:solidFill>
                <a:srgbClr val="000090"/>
              </a:solidFill>
              <a:latin typeface="BlairMdITC TT-Medium"/>
              <a:cs typeface="BlairMdITC TT-Medium"/>
            </a:endParaRPr>
          </a:p>
        </p:txBody>
      </p:sp>
      <p:sp>
        <p:nvSpPr>
          <p:cNvPr id="20" name="Cornice 19"/>
          <p:cNvSpPr/>
          <p:nvPr/>
        </p:nvSpPr>
        <p:spPr>
          <a:xfrm>
            <a:off x="463040" y="919635"/>
            <a:ext cx="3851920" cy="3352378"/>
          </a:xfrm>
          <a:prstGeom prst="frame">
            <a:avLst>
              <a:gd name="adj1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1. STRATEGIA </a:t>
            </a:r>
            <a:r>
              <a:rPr lang="it-IT" sz="1600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 DECISIONI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Strategia e reddittività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err="1" smtClean="0">
                <a:solidFill>
                  <a:srgbClr val="FF0000"/>
                </a:solidFill>
                <a:latin typeface="Tahoma"/>
                <a:cs typeface="Tahoma"/>
              </a:rPr>
              <a:t>Multiposizionalità</a:t>
            </a:r>
            <a:endParaRPr lang="it-IT" sz="16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Stress, decisioni e cooperazione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Nella mente del broker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Eterno futuro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Basta crederci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Usa 2013-2017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Una vera Unione Europea?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FMI coccodrillo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err="1" smtClean="0">
                <a:solidFill>
                  <a:srgbClr val="FF0000"/>
                </a:solidFill>
                <a:latin typeface="Tahoma"/>
                <a:cs typeface="Tahoma"/>
              </a:rPr>
              <a:t>Lobbies</a:t>
            </a: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 che legiferano</a:t>
            </a:r>
          </a:p>
        </p:txBody>
      </p:sp>
      <p:pic>
        <p:nvPicPr>
          <p:cNvPr id="28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127359"/>
            <a:ext cx="842706" cy="8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8229601" y="127361"/>
            <a:ext cx="842706" cy="83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000090"/>
                </a:solidFill>
                <a:latin typeface="Tahoma"/>
                <a:cs typeface="Tahoma"/>
              </a:rPr>
              <a:t> II/2013</a:t>
            </a:r>
          </a:p>
        </p:txBody>
      </p:sp>
      <p:pic>
        <p:nvPicPr>
          <p:cNvPr id="11" name="Immagine 10" descr="Galleria d'arte 1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70744" y="127361"/>
            <a:ext cx="6934200" cy="83177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3040" y="4221088"/>
            <a:ext cx="4271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2. ORGANIZZAZIONE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Organizzazioni razionali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Progetti informatici di big data</a:t>
            </a:r>
            <a:endParaRPr lang="it-IT" sz="1600" dirty="0">
              <a:solidFill>
                <a:srgbClr val="0000FF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Onorevoli 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a caso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Service </a:t>
            </a: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Miele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Due 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modelli di consulenza </a:t>
            </a: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organizzativa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Ricerca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-intervento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4411152" y="12687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3.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COMUNICAZIONE e MARKETING</a:t>
            </a:r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Reputazione sociale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La scelta del nome aziendale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Comunicazioni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a confronto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err="1">
                <a:solidFill>
                  <a:srgbClr val="000090"/>
                </a:solidFill>
                <a:latin typeface="Tahoma"/>
                <a:cs typeface="Tahoma"/>
              </a:rPr>
              <a:t>Buyral</a:t>
            </a:r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Beata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ignoranza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Ripensare le 4P del marketing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Gestire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i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conflitti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Negoziazione ed emozioni</a:t>
            </a:r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Negoziazione dura e morbida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347652" y="4221088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008000"/>
                </a:solidFill>
                <a:latin typeface="Tahoma"/>
                <a:cs typeface="Tahoma"/>
              </a:rPr>
              <a:t>4</a:t>
            </a: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. </a:t>
            </a:r>
            <a:r>
              <a:rPr lang="it-IT" sz="1600" dirty="0" smtClean="0">
                <a:solidFill>
                  <a:srgbClr val="008000"/>
                </a:solidFill>
                <a:latin typeface="Tahoma"/>
                <a:cs typeface="Tahoma"/>
              </a:rPr>
              <a:t>CREATIVITA’ e INNOVAZIONE</a:t>
            </a:r>
            <a:endParaRPr lang="it-IT" sz="1600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Costanti dell’innovazione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Curva di esperienza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Peer </a:t>
            </a:r>
            <a:r>
              <a:rPr lang="it-IT" sz="1600" dirty="0" err="1" smtClean="0">
                <a:solidFill>
                  <a:srgbClr val="008000"/>
                </a:solidFill>
                <a:latin typeface="Tahoma"/>
                <a:cs typeface="Tahoma"/>
              </a:rPr>
              <a:t>review</a:t>
            </a:r>
            <a:endParaRPr lang="it-IT" sz="1600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 smtClean="0">
                <a:solidFill>
                  <a:srgbClr val="008000"/>
                </a:solidFill>
                <a:latin typeface="Tahoma"/>
                <a:cs typeface="Tahoma"/>
              </a:rPr>
              <a:t>Nuovo archivio on line</a:t>
            </a:r>
            <a:endParaRPr lang="it-IT" sz="1600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Innovazioni 2013</a:t>
            </a:r>
          </a:p>
          <a:p>
            <a:pPr marL="228600" indent="-228600" algn="ctr">
              <a:buFont typeface="+mj-lt"/>
              <a:buAutoNum type="alphaLcPeriod"/>
            </a:pP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Vignetta del mese</a:t>
            </a:r>
          </a:p>
        </p:txBody>
      </p:sp>
    </p:spTree>
    <p:extLst>
      <p:ext uri="{BB962C8B-B14F-4D97-AF65-F5344CB8AC3E}">
        <p14:creationId xmlns:p14="http://schemas.microsoft.com/office/powerpoint/2010/main" val="42201376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" y="127361"/>
            <a:ext cx="842706" cy="83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27303" y="127359"/>
            <a:ext cx="761454" cy="7620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" b="1" dirty="0" smtClean="0">
                <a:solidFill>
                  <a:srgbClr val="000090"/>
                </a:solidFill>
                <a:latin typeface="Tahoma"/>
                <a:cs typeface="Tahoma"/>
              </a:rPr>
              <a:t>MARCO GALLERI </a:t>
            </a:r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sz="5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trategia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o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rganizzazione </a:t>
            </a:r>
          </a:p>
          <a:p>
            <a:pPr algn="ctr"/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comunicazione </a:t>
            </a:r>
          </a:p>
          <a:p>
            <a:pPr algn="ctr"/>
            <a:r>
              <a:rPr lang="it-IT" sz="500" dirty="0">
                <a:solidFill>
                  <a:srgbClr val="000090"/>
                </a:solidFill>
                <a:latin typeface="Tahoma"/>
                <a:cs typeface="Tahoma"/>
              </a:rPr>
              <a:t>m</a:t>
            </a:r>
            <a:r>
              <a:rPr lang="it-IT" sz="500" dirty="0" smtClean="0">
                <a:solidFill>
                  <a:srgbClr val="000090"/>
                </a:solidFill>
                <a:latin typeface="Tahoma"/>
                <a:cs typeface="Tahoma"/>
              </a:rPr>
              <a:t>arketing</a:t>
            </a:r>
          </a:p>
        </p:txBody>
      </p:sp>
      <p:sp>
        <p:nvSpPr>
          <p:cNvPr id="14" name="Cornice 13"/>
          <p:cNvSpPr/>
          <p:nvPr/>
        </p:nvSpPr>
        <p:spPr>
          <a:xfrm>
            <a:off x="914127" y="127361"/>
            <a:ext cx="7315473" cy="787039"/>
          </a:xfrm>
          <a:prstGeom prst="frame">
            <a:avLst>
              <a:gd name="adj1" fmla="val 3611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FONTI</a:t>
            </a:r>
            <a:endParaRPr lang="it-IT" sz="1000" dirty="0">
              <a:solidFill>
                <a:srgbClr val="00009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28" name="Picture 4" descr="spirale"/>
          <p:cNvPicPr>
            <a:picLocks noChangeAspect="1" noChangeArrowheads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29600" y="127359"/>
            <a:ext cx="842706" cy="8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8229601" y="127361"/>
            <a:ext cx="842706" cy="831774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rgbClr val="000090"/>
                </a:solidFill>
                <a:latin typeface="Tahoma"/>
                <a:cs typeface="Tahoma"/>
              </a:rPr>
              <a:t> II/2013</a:t>
            </a:r>
          </a:p>
        </p:txBody>
      </p:sp>
      <p:pic>
        <p:nvPicPr>
          <p:cNvPr id="11" name="Immagine 10" descr="Galleria d'arte 1.jp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077416" y="127359"/>
            <a:ext cx="6934200" cy="83177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78103" y="1018676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0090"/>
                </a:solidFill>
                <a:latin typeface="Tahoma"/>
                <a:cs typeface="Tahoma"/>
              </a:rPr>
              <a:t>di </a:t>
            </a:r>
            <a:r>
              <a:rPr lang="it-IT" b="1" dirty="0" smtClean="0">
                <a:solidFill>
                  <a:srgbClr val="000090"/>
                </a:solidFill>
                <a:latin typeface="Tahoma"/>
                <a:cs typeface="Tahoma"/>
              </a:rPr>
              <a:t>stampa</a:t>
            </a:r>
            <a:endParaRPr lang="it-IT" b="1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del gennaio 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2013</a:t>
            </a:r>
          </a:p>
          <a:p>
            <a:pPr algn="ctr"/>
            <a:endParaRPr lang="it-IT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Banca 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d’Italia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Harvard Business </a:t>
            </a:r>
            <a:r>
              <a:rPr lang="it-IT" dirty="0" err="1" smtClean="0">
                <a:solidFill>
                  <a:srgbClr val="000090"/>
                </a:solidFill>
                <a:latin typeface="Tahoma"/>
                <a:cs typeface="Tahoma"/>
              </a:rPr>
              <a:t>Review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 Italia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Impresa &amp; Stato</a:t>
            </a:r>
            <a:endParaRPr lang="it-IT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Internazionale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Le Monde </a:t>
            </a:r>
            <a:r>
              <a:rPr lang="it-IT" dirty="0" err="1">
                <a:solidFill>
                  <a:srgbClr val="FF0000"/>
                </a:solidFill>
                <a:latin typeface="Tahoma"/>
                <a:cs typeface="Tahoma"/>
              </a:rPr>
              <a:t>Diplomatique</a:t>
            </a:r>
            <a:endParaRPr lang="it-IT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Le Scienze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Mente &amp; Cervello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Micro &amp; Macro Marketing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Rue89 (FRA)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Science (USA</a:t>
            </a:r>
            <a:r>
              <a:rPr lang="it-IT" dirty="0" smtClean="0">
                <a:solidFill>
                  <a:srgbClr val="000090"/>
                </a:solidFill>
                <a:latin typeface="Tahoma"/>
                <a:cs typeface="Tahoma"/>
              </a:rPr>
              <a:t>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Sviluppo </a:t>
            </a: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&amp;</a:t>
            </a:r>
            <a:r>
              <a:rPr lang="it-IT" dirty="0" smtClean="0">
                <a:solidFill>
                  <a:srgbClr val="FF0000"/>
                </a:solidFill>
                <a:latin typeface="Tahoma"/>
                <a:cs typeface="Tahoma"/>
              </a:rPr>
              <a:t> Organizzazione</a:t>
            </a:r>
            <a:endParaRPr lang="it-IT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The </a:t>
            </a:r>
            <a:r>
              <a:rPr lang="it-IT" dirty="0" err="1">
                <a:solidFill>
                  <a:srgbClr val="000090"/>
                </a:solidFill>
                <a:latin typeface="Tahoma"/>
                <a:cs typeface="Tahoma"/>
              </a:rPr>
              <a:t>Economist</a:t>
            </a: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 (GBR)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The New Yorker USA)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Time (USA)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Washington Post (USA)</a:t>
            </a:r>
            <a:endParaRPr lang="it-IT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11216" y="1059262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90"/>
                </a:solidFill>
                <a:latin typeface="Tahoma"/>
                <a:cs typeface="Tahoma"/>
              </a:rPr>
              <a:t>da libri</a:t>
            </a:r>
          </a:p>
          <a:p>
            <a:pPr algn="ctr"/>
            <a:endParaRPr lang="it-IT" b="1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algn="ctr"/>
            <a:endParaRPr lang="it-IT" b="1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L’analisi strategica per le decisioni aziendali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Robert M. Grant, 2010</a:t>
            </a: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000090"/>
                </a:solidFill>
                <a:latin typeface="Tahoma"/>
                <a:cs typeface="Tahoma"/>
              </a:rPr>
              <a:t>Metodologia della ricerca sociologica</a:t>
            </a:r>
          </a:p>
          <a:p>
            <a:pPr algn="ctr"/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Raymond </a:t>
            </a:r>
            <a:r>
              <a:rPr lang="it-IT" dirty="0" err="1">
                <a:solidFill>
                  <a:srgbClr val="000090"/>
                </a:solidFill>
                <a:latin typeface="Tahoma"/>
                <a:cs typeface="Tahoma"/>
              </a:rPr>
              <a:t>Boudon</a:t>
            </a: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, 1993</a:t>
            </a: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Il brand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V. Gabrielli, 2012</a:t>
            </a: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000090"/>
                </a:solidFill>
                <a:latin typeface="Tahoma"/>
                <a:cs typeface="Tahoma"/>
              </a:rPr>
              <a:t>Pettegolezzi e reputazione</a:t>
            </a:r>
          </a:p>
          <a:p>
            <a:pPr algn="ctr"/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N. </a:t>
            </a:r>
            <a:r>
              <a:rPr lang="it-IT" dirty="0" err="1">
                <a:solidFill>
                  <a:srgbClr val="000090"/>
                </a:solidFill>
                <a:latin typeface="Tahoma"/>
                <a:cs typeface="Tahoma"/>
              </a:rPr>
              <a:t>Cavazza</a:t>
            </a:r>
            <a:r>
              <a:rPr lang="it-IT" dirty="0">
                <a:solidFill>
                  <a:srgbClr val="000090"/>
                </a:solidFill>
                <a:latin typeface="Tahoma"/>
                <a:cs typeface="Tahoma"/>
              </a:rPr>
              <a:t>, 2012</a:t>
            </a: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FF0000"/>
                </a:solidFill>
                <a:latin typeface="Tahoma"/>
                <a:cs typeface="Tahoma"/>
              </a:rPr>
              <a:t>Vele e cannoni</a:t>
            </a:r>
          </a:p>
          <a:p>
            <a:pPr algn="ctr"/>
            <a:r>
              <a:rPr lang="it-IT" dirty="0">
                <a:solidFill>
                  <a:srgbClr val="FF0000"/>
                </a:solidFill>
                <a:latin typeface="Tahoma"/>
                <a:cs typeface="Tahoma"/>
              </a:rPr>
              <a:t>C.M. Cipolla, 1999</a:t>
            </a:r>
          </a:p>
        </p:txBody>
      </p:sp>
    </p:spTree>
    <p:extLst>
      <p:ext uri="{BB962C8B-B14F-4D97-AF65-F5344CB8AC3E}">
        <p14:creationId xmlns:p14="http://schemas.microsoft.com/office/powerpoint/2010/main" val="266353499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23528" y="836711"/>
            <a:ext cx="7483028" cy="528530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Strategia e reddittività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è una </a:t>
            </a:r>
            <a:r>
              <a:rPr lang="it-IT" sz="1800" dirty="0" smtClean="0">
                <a:solidFill>
                  <a:srgbClr val="008000"/>
                </a:solidFill>
                <a:latin typeface="Tahoma"/>
                <a:cs typeface="Tahoma"/>
              </a:rPr>
              <a:t>breve presentazione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tratta da </a:t>
            </a:r>
            <a:r>
              <a:rPr lang="it-IT" sz="1800" i="1" dirty="0">
                <a:solidFill>
                  <a:srgbClr val="000090"/>
                </a:solidFill>
                <a:latin typeface="Tahoma"/>
                <a:cs typeface="Tahoma"/>
              </a:rPr>
              <a:t>L’analisi strategica per le decisioni </a:t>
            </a:r>
            <a:r>
              <a:rPr lang="it-IT" sz="1800" i="1" dirty="0" smtClean="0">
                <a:solidFill>
                  <a:srgbClr val="000090"/>
                </a:solidFill>
                <a:latin typeface="Tahoma"/>
                <a:cs typeface="Tahoma"/>
              </a:rPr>
              <a:t>aziendali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di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Robert </a:t>
            </a:r>
            <a:r>
              <a:rPr lang="it-IT" sz="1800" dirty="0">
                <a:solidFill>
                  <a:srgbClr val="0000FF"/>
                </a:solidFill>
                <a:latin typeface="Tahoma"/>
                <a:cs typeface="Tahoma"/>
              </a:rPr>
              <a:t>M.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Grant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(2010). Seguiranno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altri estratti nelle prossime </a:t>
            </a:r>
            <a:r>
              <a:rPr lang="it-IT" sz="1800" i="1" dirty="0" smtClean="0">
                <a:solidFill>
                  <a:srgbClr val="000090"/>
                </a:solidFill>
                <a:latin typeface="Tahoma"/>
                <a:cs typeface="Tahoma"/>
              </a:rPr>
              <a:t>Gallerie.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800" dirty="0" err="1" smtClean="0">
                <a:solidFill>
                  <a:srgbClr val="FF0000"/>
                </a:solidFill>
                <a:latin typeface="Tahoma"/>
                <a:cs typeface="Tahoma"/>
              </a:rPr>
              <a:t>Multiposizionalità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è tratto da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Impresa &amp; Stato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dello scorso autunno e ci dettaglia che nei </a:t>
            </a:r>
            <a:r>
              <a:rPr lang="it-IT" sz="1800" dirty="0" err="1" smtClean="0">
                <a:solidFill>
                  <a:srgbClr val="000090"/>
                </a:solidFill>
                <a:latin typeface="Tahoma"/>
                <a:cs typeface="Tahoma"/>
              </a:rPr>
              <a:t>CdA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 importanti ci sono sempre le stesse persone. Alla base della piramide sociale ci sono invece i </a:t>
            </a:r>
            <a:r>
              <a:rPr lang="it-IT" sz="1800" dirty="0" err="1" smtClean="0">
                <a:solidFill>
                  <a:srgbClr val="000090"/>
                </a:solidFill>
                <a:latin typeface="Tahoma"/>
                <a:cs typeface="Tahoma"/>
              </a:rPr>
              <a:t>pluricollocati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800" dirty="0">
                <a:solidFill>
                  <a:srgbClr val="FF0000"/>
                </a:solidFill>
                <a:latin typeface="Tahoma"/>
                <a:cs typeface="Tahoma"/>
              </a:rPr>
              <a:t>Stress, decisioni e 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cooperazione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raccoglie due articoli tratti da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Mente &amp; Cervello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; nel primo si trova conferma che lo stress appanna le decisioni, nel secondo che può favorire la solidarietà.</a:t>
            </a:r>
            <a:endParaRPr lang="it-IT" sz="1800" dirty="0">
              <a:solidFill>
                <a:srgbClr val="00009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Dalla stessa fonte: 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Nella </a:t>
            </a:r>
            <a:r>
              <a:rPr lang="it-IT" sz="1800" dirty="0">
                <a:solidFill>
                  <a:srgbClr val="FF0000"/>
                </a:solidFill>
                <a:latin typeface="Tahoma"/>
                <a:cs typeface="Tahoma"/>
              </a:rPr>
              <a:t>mente del 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broker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è relativo alla finanza comportamentale, conferma quanto presente al punto a. circa l’utilità del “</a:t>
            </a:r>
            <a:r>
              <a:rPr lang="it-IT" sz="1800" dirty="0" err="1" smtClean="0">
                <a:solidFill>
                  <a:srgbClr val="000090"/>
                </a:solidFill>
                <a:latin typeface="Tahoma"/>
                <a:cs typeface="Tahoma"/>
              </a:rPr>
              <a:t>balanced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lang="it-IT" sz="1800" dirty="0" err="1" smtClean="0">
                <a:solidFill>
                  <a:srgbClr val="000090"/>
                </a:solidFill>
                <a:latin typeface="Tahoma"/>
                <a:cs typeface="Tahoma"/>
              </a:rPr>
              <a:t>scorecard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”.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Eterno futuro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è il titolo che ho dato alla sintesi da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Science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: crediamo che non cambieremo mai. </a:t>
            </a:r>
            <a:endParaRPr lang="it-IT" sz="18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t-IT" sz="1800" dirty="0">
                <a:solidFill>
                  <a:srgbClr val="FF0000"/>
                </a:solidFill>
                <a:latin typeface="Tahoma"/>
                <a:cs typeface="Tahoma"/>
              </a:rPr>
              <a:t>Basta 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crederci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è un trafiletto che ribadisce quanto ripetutamente proposto: se ci credi lo vedi e vuoi convincere gli altri a tutti i costi.</a:t>
            </a:r>
            <a:endParaRPr lang="it-IT" sz="18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1. STRATEGIA E DECISIONI</a:t>
            </a:r>
          </a:p>
        </p:txBody>
      </p:sp>
      <p:pic>
        <p:nvPicPr>
          <p:cNvPr id="10" name="Immagine 9" descr="c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84" y="633884"/>
            <a:ext cx="1053228" cy="1499405"/>
          </a:xfrm>
          <a:prstGeom prst="rect">
            <a:avLst/>
          </a:prstGeom>
        </p:spPr>
      </p:pic>
      <p:pic>
        <p:nvPicPr>
          <p:cNvPr id="2" name="Immagine 1" descr="C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54" y="3482504"/>
            <a:ext cx="991493" cy="1289955"/>
          </a:xfrm>
          <a:prstGeom prst="rect">
            <a:avLst/>
          </a:prstGeom>
        </p:spPr>
      </p:pic>
      <p:pic>
        <p:nvPicPr>
          <p:cNvPr id="3" name="Immagine 2" descr="1 10-51-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08254" y="2204864"/>
            <a:ext cx="1002357" cy="1268760"/>
          </a:xfrm>
          <a:prstGeom prst="rect">
            <a:avLst/>
          </a:prstGeom>
        </p:spPr>
      </p:pic>
      <p:pic>
        <p:nvPicPr>
          <p:cNvPr id="4" name="Immagine 3" descr="36_250x35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357" y="4817740"/>
            <a:ext cx="1006390" cy="13042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827584" y="980728"/>
            <a:ext cx="6552728" cy="496855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 startAt="7"/>
            </a:pP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A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proposito di credenze:</a:t>
            </a:r>
            <a:r>
              <a:rPr lang="it-IT" sz="2000" dirty="0">
                <a:solidFill>
                  <a:srgbClr val="FF0000"/>
                </a:solidFill>
                <a:latin typeface="Tahoma"/>
                <a:cs typeface="Tahoma"/>
              </a:rPr>
              <a:t> Usa 2013-2017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è il titolo che ho dato a un grafico tratto da </a:t>
            </a:r>
            <a:r>
              <a:rPr lang="it-IT" sz="2000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 e che ho riportato in una </a:t>
            </a:r>
            <a:r>
              <a:rPr lang="it-IT" sz="2000" dirty="0">
                <a:solidFill>
                  <a:srgbClr val="008000"/>
                </a:solidFill>
                <a:latin typeface="Tahoma"/>
                <a:cs typeface="Tahoma"/>
              </a:rPr>
              <a:t>brevissima </a:t>
            </a:r>
            <a:r>
              <a:rPr lang="it-IT" sz="2000" dirty="0" smtClean="0">
                <a:solidFill>
                  <a:srgbClr val="008000"/>
                </a:solidFill>
                <a:latin typeface="Tahoma"/>
                <a:cs typeface="Tahoma"/>
              </a:rPr>
              <a:t>presentazione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  <a:endParaRPr lang="it-IT" sz="20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 startAt="7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Una vera unione europea?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L’allegato è a firma del Direttore Generale della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Banca d'Italia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e si conclude nel solito desolante modo: quel che mancano sono </a:t>
            </a:r>
            <a:r>
              <a:rPr lang="it-IT" sz="2000" dirty="0" smtClean="0">
                <a:solidFill>
                  <a:srgbClr val="660066"/>
                </a:solidFill>
                <a:latin typeface="Tahoma"/>
                <a:cs typeface="Tahoma"/>
              </a:rPr>
              <a:t>la capacità di decidere e i mezzi per attuare le decisioni prese.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La vostra azienda potrebbe sopravvivere così?</a:t>
            </a:r>
          </a:p>
          <a:p>
            <a:pPr marL="457200" indent="-457200" algn="just">
              <a:buFont typeface="+mj-lt"/>
              <a:buAutoNum type="alphaLcPeriod" startAt="7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FMI coccodrillo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, tradotto da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The Washington Post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è il tragicomico mea culpa di </a:t>
            </a:r>
            <a:r>
              <a:rPr lang="it-IT" sz="2000" dirty="0" err="1" smtClean="0">
                <a:solidFill>
                  <a:srgbClr val="000090"/>
                </a:solidFill>
                <a:latin typeface="Tahoma"/>
                <a:cs typeface="Tahoma"/>
              </a:rPr>
              <a:t>Lagarde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e compagnia bella, destinato a ripetersi alla prossima occasione.</a:t>
            </a:r>
          </a:p>
          <a:p>
            <a:pPr marL="457200" indent="-457200" algn="just">
              <a:buFont typeface="+mj-lt"/>
              <a:buAutoNum type="alphaLcPeriod" startAt="7"/>
            </a:pPr>
            <a:r>
              <a:rPr lang="it-IT" sz="2000" dirty="0" err="1" smtClean="0">
                <a:solidFill>
                  <a:srgbClr val="FF0000"/>
                </a:solidFill>
                <a:latin typeface="Tahoma"/>
                <a:cs typeface="Tahoma"/>
              </a:rPr>
              <a:t>Lobbies</a:t>
            </a: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 che legiferano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, da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Le Monde </a:t>
            </a:r>
            <a:r>
              <a:rPr lang="it-IT" sz="2000" dirty="0" err="1" smtClean="0">
                <a:solidFill>
                  <a:srgbClr val="0000FF"/>
                </a:solidFill>
                <a:latin typeface="Tahoma"/>
                <a:cs typeface="Tahoma"/>
              </a:rPr>
              <a:t>Diplomatique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è una questione francese; in Italia siedono direttamente in parlamento.</a:t>
            </a:r>
            <a:endParaRPr lang="it-IT" sz="2000" dirty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1. STRATEGIA E DECISIONI</a:t>
            </a:r>
          </a:p>
        </p:txBody>
      </p:sp>
      <p:pic>
        <p:nvPicPr>
          <p:cNvPr id="3" name="Immagine 2" descr="logo_banca_ital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43" y="2852936"/>
            <a:ext cx="1294842" cy="1080120"/>
          </a:xfrm>
          <a:prstGeom prst="rect">
            <a:avLst/>
          </a:prstGeom>
        </p:spPr>
      </p:pic>
      <p:pic>
        <p:nvPicPr>
          <p:cNvPr id="4" name="Immagine 3" descr="Washington-Post-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817" y="4293096"/>
            <a:ext cx="1400808" cy="239638"/>
          </a:xfrm>
          <a:prstGeom prst="rect">
            <a:avLst/>
          </a:prstGeom>
        </p:spPr>
      </p:pic>
      <p:pic>
        <p:nvPicPr>
          <p:cNvPr id="10" name="Immagine 9" descr="cop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443" y="909805"/>
            <a:ext cx="1280058" cy="1726021"/>
          </a:xfrm>
          <a:prstGeom prst="rect">
            <a:avLst/>
          </a:prstGeom>
        </p:spPr>
      </p:pic>
      <p:pic>
        <p:nvPicPr>
          <p:cNvPr id="2" name="Immagine 1" descr="Logo Le Monde Diplomatiqu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56" y="4903250"/>
            <a:ext cx="1501552" cy="5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160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8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07504" y="764703"/>
            <a:ext cx="7992888" cy="539221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Organizzazioni </a:t>
            </a:r>
            <a:r>
              <a:rPr lang="it-IT" sz="1600" dirty="0">
                <a:solidFill>
                  <a:srgbClr val="FF0000"/>
                </a:solidFill>
                <a:latin typeface="Tahoma"/>
                <a:cs typeface="Tahoma"/>
              </a:rPr>
              <a:t>razionali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è </a:t>
            </a: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una mia presentazione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tratta dalla prima parte di 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Come studiare le organizzazioni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di Bonazzi (2006) che riepiloga le dieci variabili di Weber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Progetti informatici big data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è un chiaro confronto tra l’approccio tradizionale e quello di </a:t>
            </a:r>
            <a:r>
              <a:rPr lang="it-IT" sz="1600" dirty="0" err="1" smtClean="0">
                <a:solidFill>
                  <a:srgbClr val="000090"/>
                </a:solidFill>
                <a:latin typeface="Tahoma"/>
                <a:cs typeface="Tahoma"/>
              </a:rPr>
              <a:t>analytics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 o big data.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Onorevoli a caso.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Da un decennio seguo e sostengo la tesi che i parlamentari dovrebbero essere sorteggiati a caso, come nell’antica Grecia. Le ragioni scientifiche sono ben riassunte dall’ultimo lavoro del gruppo di siciliani che partì dall’apparente provocazione della legge di Peter. Da </a:t>
            </a: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Le Scienze.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Il </a:t>
            </a:r>
            <a:r>
              <a:rPr lang="it-IT" sz="1600" dirty="0">
                <a:solidFill>
                  <a:srgbClr val="FF0000"/>
                </a:solidFill>
                <a:latin typeface="Tahoma"/>
                <a:cs typeface="Tahoma"/>
              </a:rPr>
              <a:t>servizio di assistenza tecnica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della Miele è un ottimo esempio di organizzazione e gestione della soddisfazione del cliente ai fini delle vendite. </a:t>
            </a:r>
            <a:r>
              <a:rPr lang="it-IT" sz="1600" dirty="0">
                <a:solidFill>
                  <a:schemeClr val="accent3">
                    <a:lumMod val="50000"/>
                  </a:schemeClr>
                </a:solidFill>
                <a:latin typeface="Tahoma"/>
                <a:cs typeface="Tahoma"/>
              </a:rPr>
              <a:t>La mia presentazione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è tratta dall’ultimo 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Micro &amp; Macro Marketing.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Due modelli di consulenza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è tratto dall’ultimo </a:t>
            </a:r>
            <a:r>
              <a:rPr lang="it-IT" sz="1600" dirty="0" smtClean="0">
                <a:solidFill>
                  <a:srgbClr val="0000FF"/>
                </a:solidFill>
                <a:latin typeface="Tahoma"/>
                <a:cs typeface="Tahoma"/>
              </a:rPr>
              <a:t>Sviluppo &amp; Organizzazione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 confronta l’approccio al problema con quello sulla relazione e ne chiarisce gli ambiti di applicazione.</a:t>
            </a:r>
            <a:endParaRPr lang="it-IT" sz="16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t-IT" sz="1600" dirty="0" smtClean="0">
                <a:solidFill>
                  <a:srgbClr val="FF0000"/>
                </a:solidFill>
                <a:latin typeface="Tahoma"/>
                <a:cs typeface="Tahoma"/>
              </a:rPr>
              <a:t>Ricerca</a:t>
            </a:r>
            <a:r>
              <a:rPr lang="it-IT" sz="1600" dirty="0">
                <a:solidFill>
                  <a:srgbClr val="FF0000"/>
                </a:solidFill>
                <a:latin typeface="Tahoma"/>
                <a:cs typeface="Tahoma"/>
              </a:rPr>
              <a:t>-intervento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è </a:t>
            </a: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una presentazione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relativa all’oggetto delle mie attività 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professionali, tratta dal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classico </a:t>
            </a:r>
            <a:r>
              <a:rPr lang="it-IT" sz="1600" dirty="0">
                <a:solidFill>
                  <a:srgbClr val="0000FF"/>
                </a:solidFill>
                <a:latin typeface="Tahoma"/>
                <a:cs typeface="Tahoma"/>
              </a:rPr>
              <a:t>Metodologia della ricerca sociologica </a:t>
            </a:r>
            <a:r>
              <a:rPr lang="it-IT" sz="1600" dirty="0">
                <a:solidFill>
                  <a:srgbClr val="000090"/>
                </a:solidFill>
                <a:latin typeface="Tahoma"/>
                <a:cs typeface="Tahoma"/>
              </a:rPr>
              <a:t>di </a:t>
            </a:r>
            <a:r>
              <a:rPr lang="it-IT" sz="1600" dirty="0" err="1" smtClean="0">
                <a:solidFill>
                  <a:srgbClr val="000090"/>
                </a:solidFill>
                <a:latin typeface="Tahoma"/>
                <a:cs typeface="Tahoma"/>
              </a:rPr>
              <a:t>Boudon</a:t>
            </a:r>
            <a:r>
              <a:rPr lang="it-IT" sz="1600" dirty="0" smtClean="0">
                <a:solidFill>
                  <a:srgbClr val="000090"/>
                </a:solidFill>
                <a:latin typeface="Tahoma"/>
                <a:cs typeface="Tahoma"/>
              </a:rPr>
              <a:t> e da altre fonti.</a:t>
            </a:r>
          </a:p>
          <a:p>
            <a:pPr marL="0" indent="0" algn="just">
              <a:buNone/>
            </a:pPr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just"/>
            <a:r>
              <a:rPr lang="it-IT" sz="1600" dirty="0" smtClean="0">
                <a:solidFill>
                  <a:srgbClr val="008000"/>
                </a:solidFill>
                <a:latin typeface="Tahoma"/>
                <a:cs typeface="Tahoma"/>
              </a:rPr>
              <a:t>Su come studiare le organizzazioni </a:t>
            </a:r>
            <a:r>
              <a:rPr lang="it-IT" sz="1600" dirty="0">
                <a:solidFill>
                  <a:srgbClr val="008000"/>
                </a:solidFill>
                <a:latin typeface="Tahoma"/>
                <a:cs typeface="Tahoma"/>
              </a:rPr>
              <a:t>seguiranno altri estratti nelle prossime </a:t>
            </a:r>
            <a:r>
              <a:rPr lang="it-IT" sz="1600" i="1" dirty="0">
                <a:solidFill>
                  <a:srgbClr val="008000"/>
                </a:solidFill>
                <a:latin typeface="Tahoma"/>
                <a:cs typeface="Tahoma"/>
              </a:rPr>
              <a:t>Gallerie</a:t>
            </a:r>
            <a:r>
              <a:rPr lang="it-IT" sz="1600" dirty="0" smtClean="0">
                <a:solidFill>
                  <a:srgbClr val="008000"/>
                </a:solidFill>
                <a:latin typeface="Tahoma"/>
                <a:cs typeface="Tahoma"/>
              </a:rPr>
              <a:t>.</a:t>
            </a:r>
            <a:endParaRPr lang="it-IT" sz="1600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just"/>
            <a:endParaRPr lang="it-IT" sz="16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2. ORGANIZZAZIONE</a:t>
            </a:r>
          </a:p>
        </p:txBody>
      </p:sp>
      <p:pic>
        <p:nvPicPr>
          <p:cNvPr id="2" name="Immagine 1" descr="a mm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764703"/>
            <a:ext cx="889882" cy="1258132"/>
          </a:xfrm>
          <a:prstGeom prst="rect">
            <a:avLst/>
          </a:prstGeom>
        </p:spPr>
      </p:pic>
      <p:pic>
        <p:nvPicPr>
          <p:cNvPr id="3" name="Immagine 2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330" y="4932779"/>
            <a:ext cx="846116" cy="1224136"/>
          </a:xfrm>
          <a:prstGeom prst="rect">
            <a:avLst/>
          </a:prstGeom>
        </p:spPr>
      </p:pic>
      <p:pic>
        <p:nvPicPr>
          <p:cNvPr id="4" name="Immagine 3" descr="co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031" y="2132857"/>
            <a:ext cx="860415" cy="1224136"/>
          </a:xfrm>
          <a:prstGeom prst="rect">
            <a:avLst/>
          </a:prstGeom>
        </p:spPr>
      </p:pic>
      <p:pic>
        <p:nvPicPr>
          <p:cNvPr id="5" name="Immagine 4" descr="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031" y="3501008"/>
            <a:ext cx="863243" cy="12392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301699" y="764704"/>
            <a:ext cx="7366645" cy="5400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Reputazione sociale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è una</a:t>
            </a: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2000" dirty="0">
                <a:solidFill>
                  <a:srgbClr val="008000"/>
                </a:solidFill>
                <a:latin typeface="Tahoma"/>
                <a:cs typeface="Tahoma"/>
              </a:rPr>
              <a:t>mia </a:t>
            </a:r>
            <a:r>
              <a:rPr lang="it-IT" sz="2000" dirty="0" smtClean="0">
                <a:solidFill>
                  <a:srgbClr val="008000"/>
                </a:solidFill>
                <a:latin typeface="Tahoma"/>
                <a:cs typeface="Tahoma"/>
              </a:rPr>
              <a:t>breve presentazione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tratta dal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libro del 2012 di </a:t>
            </a:r>
            <a:r>
              <a:rPr lang="it-IT" sz="2000" dirty="0">
                <a:solidFill>
                  <a:srgbClr val="0000FF"/>
                </a:solidFill>
                <a:latin typeface="Tahoma"/>
                <a:cs typeface="Tahoma"/>
              </a:rPr>
              <a:t>Nicoletta </a:t>
            </a:r>
            <a:r>
              <a:rPr lang="it-IT" sz="2000" dirty="0" err="1">
                <a:solidFill>
                  <a:srgbClr val="0000FF"/>
                </a:solidFill>
                <a:latin typeface="Tahoma"/>
                <a:cs typeface="Tahoma"/>
              </a:rPr>
              <a:t>Cavazza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; </a:t>
            </a:r>
            <a:endParaRPr lang="it-IT" sz="20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La </a:t>
            </a:r>
            <a:r>
              <a:rPr lang="it-IT" sz="2000" dirty="0">
                <a:solidFill>
                  <a:srgbClr val="FF0000"/>
                </a:solidFill>
                <a:latin typeface="Tahoma"/>
                <a:cs typeface="Tahoma"/>
              </a:rPr>
              <a:t>scelta del nome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è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una</a:t>
            </a:r>
            <a:r>
              <a:rPr lang="it-IT" sz="2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it-IT" sz="2000" dirty="0" smtClean="0">
                <a:solidFill>
                  <a:srgbClr val="008000"/>
                </a:solidFill>
                <a:latin typeface="Tahoma"/>
                <a:cs typeface="Tahoma"/>
              </a:rPr>
              <a:t>presentazione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tratta dal libro del 2012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di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Veronica Gabrielli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; il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testo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è integrato con alcuni estratti dal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mio corso </a:t>
            </a:r>
            <a:r>
              <a:rPr lang="it-IT" sz="2000" i="1" dirty="0">
                <a:solidFill>
                  <a:srgbClr val="000090"/>
                </a:solidFill>
                <a:latin typeface="Tahoma"/>
                <a:cs typeface="Tahoma"/>
              </a:rPr>
              <a:t>Corporate Image &amp; </a:t>
            </a:r>
            <a:r>
              <a:rPr lang="it-IT" sz="2000" i="1" dirty="0" err="1">
                <a:solidFill>
                  <a:srgbClr val="000090"/>
                </a:solidFill>
                <a:latin typeface="Tahoma"/>
                <a:cs typeface="Tahoma"/>
              </a:rPr>
              <a:t>Branding</a:t>
            </a:r>
            <a:r>
              <a:rPr lang="it-IT" sz="2000" i="1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Comunicazione a confronto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è estratto dall’ultimo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M&amp;MM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e riporta l’esagono (o prisma) di </a:t>
            </a:r>
            <a:r>
              <a:rPr lang="it-IT" sz="2000" dirty="0" err="1" smtClean="0">
                <a:solidFill>
                  <a:srgbClr val="000090"/>
                </a:solidFill>
                <a:latin typeface="Tahoma"/>
                <a:cs typeface="Tahoma"/>
              </a:rPr>
              <a:t>Kapferer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err="1" smtClean="0">
                <a:solidFill>
                  <a:srgbClr val="FF0000"/>
                </a:solidFill>
                <a:latin typeface="Tahoma"/>
                <a:cs typeface="Tahoma"/>
              </a:rPr>
              <a:t>Buyral</a:t>
            </a: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,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s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uggerisco dare un’occhiata a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</a:rPr>
              <a:t>questo video </a:t>
            </a:r>
            <a:r>
              <a:rPr lang="it-IT" sz="2000" dirty="0">
                <a:solidFill>
                  <a:srgbClr val="000090"/>
                </a:solidFill>
                <a:latin typeface="Tahoma"/>
                <a:cs typeface="Tahoma"/>
                <a:hlinkClick r:id="rId2"/>
              </a:rPr>
              <a:t>http://www.youtube.com/watch?v=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  <a:hlinkClick r:id="rId2"/>
              </a:rPr>
              <a:t>tIwH7ptHCWc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 lampante esempio di come si manipolano le preferenze sulla rete.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it-IT" sz="2000" dirty="0" smtClean="0">
                <a:solidFill>
                  <a:srgbClr val="FF0000"/>
                </a:solidFill>
                <a:latin typeface="Tahoma"/>
                <a:cs typeface="Tahoma"/>
              </a:rPr>
              <a:t>Beata ignoranza 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è il titolo che ho dato alla breve rubrica di Tullio De Mauro su </a:t>
            </a:r>
            <a:r>
              <a:rPr lang="it-IT" sz="2000" dirty="0" smtClean="0">
                <a:solidFill>
                  <a:srgbClr val="0000FF"/>
                </a:solidFill>
                <a:latin typeface="Tahoma"/>
                <a:cs typeface="Tahoma"/>
              </a:rPr>
              <a:t>Internazionale</a:t>
            </a:r>
            <a:r>
              <a:rPr lang="it-IT" sz="2000" dirty="0" smtClean="0">
                <a:solidFill>
                  <a:srgbClr val="000090"/>
                </a:solidFill>
                <a:latin typeface="Tahoma"/>
                <a:cs typeface="Tahoma"/>
              </a:rPr>
              <a:t>: un italiano su tre non capisce o non sa scrivere una frase semplice.</a:t>
            </a:r>
          </a:p>
          <a:p>
            <a:pPr marL="457200" indent="-457200" algn="just">
              <a:buFont typeface="+mj-lt"/>
              <a:buAutoNum type="alphaLcPeriod"/>
            </a:pPr>
            <a:endParaRPr lang="it-IT" sz="2000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just"/>
            <a:r>
              <a:rPr lang="it-IT" sz="2000" dirty="0">
                <a:solidFill>
                  <a:srgbClr val="008000"/>
                </a:solidFill>
                <a:latin typeface="Tahoma"/>
                <a:cs typeface="Tahoma"/>
              </a:rPr>
              <a:t>Su reputazione e brand seguiranno altri estratti nelle prossime </a:t>
            </a:r>
            <a:r>
              <a:rPr lang="it-IT" sz="2000" i="1" dirty="0">
                <a:solidFill>
                  <a:srgbClr val="008000"/>
                </a:solidFill>
                <a:latin typeface="Tahoma"/>
                <a:cs typeface="Tahoma"/>
              </a:rPr>
              <a:t>Gallerie</a:t>
            </a:r>
            <a:r>
              <a:rPr lang="it-IT" sz="2000" dirty="0">
                <a:solidFill>
                  <a:srgbClr val="008000"/>
                </a:solidFill>
                <a:latin typeface="Tahoma"/>
                <a:cs typeface="Tahoma"/>
              </a:rPr>
              <a:t>.</a:t>
            </a:r>
          </a:p>
          <a:p>
            <a:pPr marL="0" indent="0" algn="just">
              <a:buNone/>
            </a:pPr>
            <a:endParaRPr lang="it-IT" sz="2000" dirty="0" smtClean="0">
              <a:solidFill>
                <a:srgbClr val="000090"/>
              </a:solidFill>
              <a:latin typeface="Tahoma"/>
              <a:cs typeface="Tahoma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21" name="Picture 4" descr="spira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2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c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764703"/>
            <a:ext cx="1199231" cy="185380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3. COMUNICAZIONE E MARKETING</a:t>
            </a:r>
          </a:p>
        </p:txBody>
      </p:sp>
      <p:pic>
        <p:nvPicPr>
          <p:cNvPr id="7" name="Immagine 6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3563843"/>
            <a:ext cx="1217149" cy="1881381"/>
          </a:xfrm>
          <a:prstGeom prst="rect">
            <a:avLst/>
          </a:prstGeom>
        </p:spPr>
      </p:pic>
      <p:pic>
        <p:nvPicPr>
          <p:cNvPr id="2" name="Immagine 1" descr="1298_logo-internazional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2954747"/>
            <a:ext cx="1207426" cy="3781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7272808" cy="511256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 startAt="6"/>
            </a:pP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Ripensare le 4 </a:t>
            </a:r>
            <a:r>
              <a:rPr lang="it-IT" sz="1800" dirty="0" err="1" smtClean="0">
                <a:solidFill>
                  <a:srgbClr val="FF0000"/>
                </a:solidFill>
                <a:latin typeface="Tahoma"/>
                <a:cs typeface="Tahoma"/>
              </a:rPr>
              <a:t>P</a:t>
            </a: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 del marketing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è tratto da </a:t>
            </a:r>
            <a:r>
              <a:rPr lang="it-IT" sz="1800" dirty="0">
                <a:solidFill>
                  <a:srgbClr val="0000FF"/>
                </a:solidFill>
                <a:latin typeface="Tahoma"/>
                <a:cs typeface="Tahoma"/>
              </a:rPr>
              <a:t>HBR Italia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di gennaio-febbraio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e propone l’utile acronimo SAVE: Soluzione (vs. Prodotto), Accesso (vs. Posizione), Valore (vs. Prezzo), Educazione (vs. Promozione).</a:t>
            </a:r>
          </a:p>
          <a:p>
            <a:pPr marL="457200" indent="-457200" algn="just">
              <a:buFont typeface="+mj-lt"/>
              <a:buAutoNum type="alphaLcPeriod" startAt="6"/>
            </a:pPr>
            <a:r>
              <a:rPr lang="it-IT" sz="1800" dirty="0">
                <a:solidFill>
                  <a:srgbClr val="FF0000"/>
                </a:solidFill>
                <a:latin typeface="Tahoma"/>
                <a:cs typeface="Tahoma"/>
              </a:rPr>
              <a:t>Gestire i conflitti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 è dalla stessa fonte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e ripropone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il classico modello di Blake e </a:t>
            </a:r>
            <a:r>
              <a:rPr lang="it-IT" sz="1800" dirty="0" err="1">
                <a:solidFill>
                  <a:srgbClr val="000090"/>
                </a:solidFill>
                <a:latin typeface="Tahoma"/>
                <a:cs typeface="Tahoma"/>
              </a:rPr>
              <a:t>Mouton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 (1969) confermandone la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validità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.</a:t>
            </a:r>
            <a:endParaRPr lang="it-IT" sz="1800" dirty="0" smtClean="0">
              <a:solidFill>
                <a:srgbClr val="000090"/>
              </a:solidFill>
              <a:latin typeface="Tahoma"/>
              <a:cs typeface="Tahoma"/>
            </a:endParaRPr>
          </a:p>
          <a:p>
            <a:pPr marL="457200" indent="-457200" algn="just">
              <a:buFont typeface="+mj-lt"/>
              <a:buAutoNum type="alphaLcPeriod" startAt="6"/>
            </a:pP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Negoziazione ed emozioni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e propone sei domande per prepararsi alle trattative importanti.</a:t>
            </a:r>
          </a:p>
          <a:p>
            <a:pPr marL="457200" indent="-457200" algn="just">
              <a:buFont typeface="+mj-lt"/>
              <a:buAutoNum type="alphaLcPeriod" startAt="6"/>
            </a:pPr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Negoziazione dura e morbida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.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Il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Corso di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Alta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Formazione in codocenza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con </a:t>
            </a:r>
            <a:r>
              <a:rPr lang="it-IT" sz="1800" dirty="0" smtClean="0">
                <a:solidFill>
                  <a:srgbClr val="0000FF"/>
                </a:solidFill>
                <a:latin typeface="Tahoma"/>
                <a:cs typeface="Tahoma"/>
              </a:rPr>
              <a:t>Biagio </a:t>
            </a:r>
            <a:r>
              <a:rPr lang="it-IT" sz="1800" dirty="0">
                <a:solidFill>
                  <a:srgbClr val="0000FF"/>
                </a:solidFill>
                <a:latin typeface="Tahoma"/>
                <a:cs typeface="Tahoma"/>
              </a:rPr>
              <a:t>Fabrizio Carillo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 si è concluso presso la sede fiorentina della multinazionale Knorr </a:t>
            </a:r>
            <a:r>
              <a:rPr lang="it-IT" sz="1800" dirty="0" err="1" smtClean="0">
                <a:solidFill>
                  <a:srgbClr val="000090"/>
                </a:solidFill>
                <a:latin typeface="Tahoma"/>
                <a:cs typeface="Tahoma"/>
              </a:rPr>
              <a:t>Bremse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 il 27 scorso con l’alta soddisfazione dei partecipanti; il prossimo si terrà il 1 e 9 febbraio presso l’Hotel Relais </a:t>
            </a:r>
            <a:r>
              <a:rPr lang="it-IT" sz="1800" dirty="0">
                <a:solidFill>
                  <a:srgbClr val="000090"/>
                </a:solidFill>
                <a:latin typeface="Tahoma"/>
                <a:cs typeface="Tahoma"/>
              </a:rPr>
              <a:t>sul </a:t>
            </a:r>
            <a:r>
              <a:rPr lang="it-IT" sz="1800" dirty="0" smtClean="0">
                <a:solidFill>
                  <a:srgbClr val="000090"/>
                </a:solidFill>
                <a:latin typeface="Tahoma"/>
                <a:cs typeface="Tahoma"/>
              </a:rPr>
              <a:t>Lago di Varese per conto di Api.</a:t>
            </a:r>
          </a:p>
          <a:p>
            <a:pPr marL="457200" indent="-457200" algn="just">
              <a:buFont typeface="+mj-lt"/>
              <a:buAutoNum type="alphaLcPeriod" startAt="6"/>
            </a:pPr>
            <a:endParaRPr lang="it-IT" sz="1800" dirty="0">
              <a:solidFill>
                <a:srgbClr val="000090"/>
              </a:solidFill>
              <a:latin typeface="Tahoma"/>
              <a:cs typeface="Tahoma"/>
            </a:endParaRPr>
          </a:p>
          <a:p>
            <a:pPr algn="just"/>
            <a:r>
              <a:rPr lang="it-IT" sz="1800" dirty="0" smtClean="0">
                <a:solidFill>
                  <a:srgbClr val="FF0000"/>
                </a:solidFill>
                <a:latin typeface="Tahoma"/>
                <a:cs typeface="Tahoma"/>
              </a:rPr>
              <a:t>Allego la presentazione del Corso Residenziale in Maremma, programmato per il </a:t>
            </a:r>
            <a:r>
              <a:rPr lang="it-IT" sz="1800" b="1" dirty="0" smtClean="0">
                <a:solidFill>
                  <a:srgbClr val="FF0000"/>
                </a:solidFill>
                <a:latin typeface="Tahoma"/>
                <a:cs typeface="Tahoma"/>
              </a:rPr>
              <a:t>16, 17 e 18 maggio. </a:t>
            </a:r>
            <a:r>
              <a:rPr lang="it-IT" sz="1800" b="1" dirty="0" smtClean="0">
                <a:solidFill>
                  <a:srgbClr val="008000"/>
                </a:solidFill>
                <a:latin typeface="Tahoma"/>
                <a:cs typeface="Tahoma"/>
              </a:rPr>
              <a:t>Si iscriva fin d’ora!</a:t>
            </a:r>
            <a:endParaRPr lang="it-IT" sz="1800" b="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0090"/>
                </a:solidFill>
                <a:latin typeface="Tahoma"/>
                <a:cs typeface="Tahoma"/>
              </a:rPr>
              <a:t>MARCO GALLERI strategia, organizzazione, comunicazione, marketing. www.marcogalleri.it</a:t>
            </a:r>
          </a:p>
        </p:txBody>
      </p:sp>
      <p:pic>
        <p:nvPicPr>
          <p:cNvPr id="21" name="Picture 4" descr="spira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22" y="6248400"/>
            <a:ext cx="617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DFBC9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0090"/>
                </a:solidFill>
                <a:latin typeface="Tahoma"/>
                <a:cs typeface="Tahoma"/>
              </a:rPr>
              <a:t>3. COMUNICAZIONE E MARKETING</a:t>
            </a:r>
          </a:p>
        </p:txBody>
      </p:sp>
      <p:pic>
        <p:nvPicPr>
          <p:cNvPr id="3" name="Immagine 2" descr="hb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124744"/>
            <a:ext cx="1355663" cy="1813352"/>
          </a:xfrm>
          <a:prstGeom prst="rect">
            <a:avLst/>
          </a:prstGeom>
        </p:spPr>
      </p:pic>
      <p:pic>
        <p:nvPicPr>
          <p:cNvPr id="4" name="Immagine 3" descr="corso negoziazione in maremma 2013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855" y="3168352"/>
            <a:ext cx="196514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9056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1931</Words>
  <Application>Microsoft Macintosh PowerPoint</Application>
  <PresentationFormat>Presentazione su schermo (4:3)</PresentationFormat>
  <Paragraphs>301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noname</dc:creator>
  <cp:lastModifiedBy>noname</cp:lastModifiedBy>
  <cp:revision>377</cp:revision>
  <dcterms:created xsi:type="dcterms:W3CDTF">2012-12-25T09:19:47Z</dcterms:created>
  <dcterms:modified xsi:type="dcterms:W3CDTF">2013-10-07T17:16:21Z</dcterms:modified>
</cp:coreProperties>
</file>