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2" r:id="rId2"/>
    <p:sldId id="257" r:id="rId3"/>
    <p:sldId id="289" r:id="rId4"/>
    <p:sldId id="282" r:id="rId5"/>
    <p:sldId id="290" r:id="rId6"/>
    <p:sldId id="293" r:id="rId7"/>
    <p:sldId id="261" r:id="rId8"/>
    <p:sldId id="262" r:id="rId9"/>
    <p:sldId id="263" r:id="rId10"/>
    <p:sldId id="294" r:id="rId11"/>
    <p:sldId id="259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22" autoAdjust="0"/>
  </p:normalViewPr>
  <p:slideViewPr>
    <p:cSldViewPr snapToObjects="1">
      <p:cViewPr>
        <p:scale>
          <a:sx n="100" d="100"/>
          <a:sy n="100" d="100"/>
        </p:scale>
        <p:origin x="-184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EE350-DA03-AD44-9D43-09C9C7FDB9F0}" type="datetimeFigureOut">
              <a:rPr lang="it-IT" smtClean="0"/>
              <a:pPr/>
              <a:t>07/10/13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DBCFB-5C16-F449-A58D-6D03B12E4837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324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8DF0A-6C1F-1649-87E1-77AAF3219828}" type="datetimeFigureOut">
              <a:rPr lang="it-IT" smtClean="0"/>
              <a:pPr/>
              <a:t>07/10/13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B948B-2CAC-B543-9E06-AA53CA76C52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6119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334C-081D-4648-92DC-D227DC57DA40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8537-F0FD-1249-B281-4DDAACD418D3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3C80-36D8-E54A-AEA6-0F00869A117D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24D8-BCE7-764F-B763-326C3A6F33EC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694-54E6-8449-B4AB-15D8235F8A5F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7C77-D2AA-8B48-A61C-5E36310D7A0E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B3E8-6DE6-4B46-8F25-68EE92A55F5C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E6D0-9025-F44E-A6AE-4F28E9CB832A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B8C-BC09-9547-B8D7-8D9A1749D688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083E-A0FE-794C-B5A6-8B2EB83CFB60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0E1B-7B28-FC4F-9E1B-88E83799AFEB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C654-FD58-4140-A42E-00B599B15163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dissolve/>
  </p:transition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marcogalleri.it" TargetMode="External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png"/><Relationship Id="rId7" Type="http://schemas.openxmlformats.org/officeDocument/2006/relationships/image" Target="../media/image11.jpeg"/><Relationship Id="rId8" Type="http://schemas.openxmlformats.org/officeDocument/2006/relationships/image" Target="../media/image12.jpeg"/><Relationship Id="rId9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1.jpeg"/><Relationship Id="rId6" Type="http://schemas.openxmlformats.org/officeDocument/2006/relationships/image" Target="../media/image16.jpeg"/><Relationship Id="rId7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4" Type="http://schemas.openxmlformats.org/officeDocument/2006/relationships/image" Target="../media/image22.jpeg"/><Relationship Id="rId5" Type="http://schemas.openxmlformats.org/officeDocument/2006/relationships/image" Target="../media/image23.jpeg"/><Relationship Id="rId6" Type="http://schemas.openxmlformats.org/officeDocument/2006/relationships/image" Target="../media/image24.jpeg"/><Relationship Id="rId7" Type="http://schemas.openxmlformats.org/officeDocument/2006/relationships/image" Target="../media/image25.jpeg"/><Relationship Id="rId8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4" Type="http://schemas.openxmlformats.org/officeDocument/2006/relationships/image" Target="../media/image28.jpeg"/><Relationship Id="rId5" Type="http://schemas.openxmlformats.org/officeDocument/2006/relationships/image" Target="../media/image29.jpeg"/><Relationship Id="rId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5334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533400" y="478683"/>
            <a:ext cx="1930036" cy="16764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pic>
        <p:nvPicPr>
          <p:cNvPr id="17" name="Picture 4" descr="spirale"/>
          <p:cNvPicPr>
            <a:picLocks noChangeAspect="1" noChangeArrowheads="1"/>
          </p:cNvPicPr>
          <p:nvPr/>
        </p:nvPicPr>
        <p:blipFill>
          <a:blip r:embed="rId2">
            <a:alphaModFix amt="50000"/>
          </a:blip>
          <a:srcRect/>
          <a:stretch>
            <a:fillRect/>
          </a:stretch>
        </p:blipFill>
        <p:spPr bwMode="auto">
          <a:xfrm rot="16200000">
            <a:off x="67818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10-anni.jpg"/>
          <p:cNvPicPr>
            <a:picLocks noChangeAspect="1"/>
          </p:cNvPicPr>
          <p:nvPr/>
        </p:nvPicPr>
        <p:blipFill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4200" y="759539"/>
            <a:ext cx="1591055" cy="1395544"/>
          </a:xfrm>
          <a:prstGeom prst="rect">
            <a:avLst/>
          </a:prstGeom>
        </p:spPr>
      </p:pic>
      <p:sp>
        <p:nvSpPr>
          <p:cNvPr id="20" name="Rettangolo 19"/>
          <p:cNvSpPr/>
          <p:nvPr/>
        </p:nvSpPr>
        <p:spPr>
          <a:xfrm>
            <a:off x="0" y="6237312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80000"/>
              </a:lnSpc>
            </a:pPr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I</a:t>
            </a:r>
            <a:r>
              <a:rPr lang="it-IT" sz="1200" dirty="0" smtClean="0">
                <a:solidFill>
                  <a:srgbClr val="000090"/>
                </a:solidFill>
                <a:latin typeface="Tahoma" charset="0"/>
              </a:rPr>
              <a:t>l Poggio 58036 Sassofortino (GR) tel. &amp; fax 0564.567.118 mobile 333.2456.338 www.marcogalleri.it  marco@marcogalleri.it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11" name="Cornice 10"/>
          <p:cNvSpPr/>
          <p:nvPr/>
        </p:nvSpPr>
        <p:spPr>
          <a:xfrm>
            <a:off x="2695955" y="393518"/>
            <a:ext cx="3886200" cy="1905000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GALLERIA GALLERI</a:t>
            </a:r>
          </a:p>
          <a:p>
            <a:pPr algn="ctr"/>
            <a:endParaRPr lang="it-IT" dirty="0" smtClean="0">
              <a:solidFill>
                <a:srgbClr val="000090"/>
              </a:solidFill>
              <a:latin typeface="BlairMdITC TT-Medium"/>
              <a:cs typeface="BlairMdITC TT-Medium"/>
            </a:endParaRPr>
          </a:p>
          <a:p>
            <a:pPr algn="ctr"/>
            <a:r>
              <a:rPr lang="it-IT" sz="1400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Periodico gratuito di aggiornamento per imprenditori e dirigenti</a:t>
            </a:r>
          </a:p>
          <a:p>
            <a:pPr algn="ctr"/>
            <a:endParaRPr lang="it-IT" sz="1200" dirty="0" smtClean="0">
              <a:solidFill>
                <a:srgbClr val="000090"/>
              </a:solidFill>
              <a:latin typeface="BlairMdITC TT-Medium"/>
              <a:cs typeface="BlairMdITC TT-Medium"/>
            </a:endParaRPr>
          </a:p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Numero X/2013 del 16 giugno</a:t>
            </a:r>
            <a:endParaRPr lang="it-IT" sz="1200" b="1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sp>
        <p:nvSpPr>
          <p:cNvPr id="15" name="Cornice 14"/>
          <p:cNvSpPr/>
          <p:nvPr/>
        </p:nvSpPr>
        <p:spPr>
          <a:xfrm>
            <a:off x="533400" y="2492896"/>
            <a:ext cx="8165918" cy="3456384"/>
          </a:xfrm>
          <a:prstGeom prst="frame">
            <a:avLst>
              <a:gd name="adj1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just"/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Questo è il decimo numero del 2013; propone </a:t>
            </a:r>
            <a:r>
              <a:rPr lang="it-IT" sz="2400" b="1" dirty="0" smtClean="0">
                <a:solidFill>
                  <a:srgbClr val="000090"/>
                </a:solidFill>
                <a:latin typeface="Tahoma"/>
                <a:cs typeface="Tahoma"/>
              </a:rPr>
              <a:t>17 elementi (pdf) e 13 presentazioni (PowerPoint).</a:t>
            </a:r>
          </a:p>
          <a:p>
            <a:pPr algn="ctr"/>
            <a:endParaRPr lang="it-IT" sz="2400" dirty="0" smtClean="0">
              <a:solidFill>
                <a:srgbClr val="4F6228"/>
              </a:solidFill>
              <a:latin typeface="Tahoma"/>
              <a:cs typeface="Tahoma"/>
            </a:endParaRPr>
          </a:p>
          <a:p>
            <a:pPr algn="ctr"/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Gli allegati sono </a:t>
            </a:r>
            <a:r>
              <a:rPr lang="it-IT" sz="2400" dirty="0">
                <a:solidFill>
                  <a:srgbClr val="FF0000"/>
                </a:solidFill>
                <a:latin typeface="Tahoma"/>
                <a:cs typeface="Tahoma"/>
              </a:rPr>
              <a:t>divisi in </a:t>
            </a:r>
            <a:r>
              <a:rPr lang="it-IT" sz="2400" b="1" dirty="0" smtClean="0">
                <a:solidFill>
                  <a:srgbClr val="FF0000"/>
                </a:solidFill>
                <a:latin typeface="Tahoma"/>
                <a:cs typeface="Tahoma"/>
              </a:rPr>
              <a:t>quattro </a:t>
            </a:r>
            <a:r>
              <a:rPr lang="it-IT" sz="2400" b="1" dirty="0">
                <a:solidFill>
                  <a:srgbClr val="FF0000"/>
                </a:solidFill>
                <a:latin typeface="Tahoma"/>
                <a:cs typeface="Tahoma"/>
              </a:rPr>
              <a:t>cartelle </a:t>
            </a:r>
            <a:r>
              <a:rPr lang="it-IT" sz="2400" dirty="0">
                <a:solidFill>
                  <a:srgbClr val="FF0000"/>
                </a:solidFill>
                <a:latin typeface="Tahoma"/>
                <a:cs typeface="Tahoma"/>
              </a:rPr>
              <a:t>tematiche</a:t>
            </a: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</a:p>
          <a:p>
            <a:pPr algn="ctr"/>
            <a:endParaRPr lang="it-IT" sz="2400" dirty="0">
              <a:solidFill>
                <a:srgbClr val="FF0000"/>
              </a:solidFill>
              <a:latin typeface="Tahoma"/>
              <a:cs typeface="Tahoma"/>
            </a:endParaRPr>
          </a:p>
          <a:p>
            <a:pPr algn="ctr"/>
            <a:r>
              <a:rPr lang="it-IT" sz="2400" b="1" dirty="0" smtClean="0">
                <a:solidFill>
                  <a:srgbClr val="4F6228"/>
                </a:solidFill>
                <a:latin typeface="Tahoma"/>
                <a:cs typeface="Tahoma"/>
              </a:rPr>
              <a:t>Scelga quelli </a:t>
            </a:r>
            <a:r>
              <a:rPr lang="it-IT" sz="2400" b="1" dirty="0">
                <a:solidFill>
                  <a:srgbClr val="4F6228"/>
                </a:solidFill>
                <a:latin typeface="Tahoma"/>
                <a:cs typeface="Tahoma"/>
              </a:rPr>
              <a:t>c</a:t>
            </a:r>
            <a:r>
              <a:rPr lang="it-IT" sz="2400" b="1" dirty="0" smtClean="0">
                <a:solidFill>
                  <a:srgbClr val="4F6228"/>
                </a:solidFill>
                <a:latin typeface="Tahoma"/>
                <a:cs typeface="Tahoma"/>
              </a:rPr>
              <a:t>he la attirano di più!</a:t>
            </a:r>
            <a:r>
              <a:rPr lang="it-IT" sz="2400" b="1" dirty="0">
                <a:solidFill>
                  <a:srgbClr val="4F6228"/>
                </a:solidFill>
                <a:latin typeface="Tahoma"/>
                <a:cs typeface="Tahoma"/>
              </a:rPr>
              <a:t> </a:t>
            </a:r>
            <a:endParaRPr lang="it-IT" sz="2400" b="1" dirty="0" smtClean="0">
              <a:solidFill>
                <a:srgbClr val="4F6228"/>
              </a:solidFill>
              <a:latin typeface="Tahoma"/>
              <a:cs typeface="Tahoma"/>
            </a:endParaRPr>
          </a:p>
          <a:p>
            <a:pPr algn="ctr"/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Nell’archivio del sito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  <a:hlinkClick r:id="rId4"/>
              </a:rPr>
              <a:t>www.marcogalleri.it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saranno presto reperibili i materiali precedenti</a:t>
            </a:r>
            <a:endParaRPr lang="it-IT" sz="1600" b="1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0" name="Immagine 9" descr="imggallerie.jpg"/>
          <p:cNvPicPr>
            <a:picLocks noChangeAspect="1"/>
          </p:cNvPicPr>
          <p:nvPr/>
        </p:nvPicPr>
        <p:blipFill>
          <a:blip r:embed="rId5">
            <a:alphaModFix amt="3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24"/>
            <a:ext cx="9143999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0473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20" name="Cornice 19"/>
          <p:cNvSpPr/>
          <p:nvPr/>
        </p:nvSpPr>
        <p:spPr>
          <a:xfrm>
            <a:off x="107398" y="959135"/>
            <a:ext cx="4731861" cy="1749785"/>
          </a:xfrm>
          <a:prstGeom prst="frame">
            <a:avLst>
              <a:gd name="adj1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STRATEGIA 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DECISIONI</a:t>
            </a:r>
          </a:p>
          <a:p>
            <a:pPr algn="ctr"/>
            <a:endParaRPr lang="it-IT" sz="16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Risposte sbagliate alla turbolenza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Idee per prendere decisioni</a:t>
            </a:r>
            <a:endParaRPr lang="it-IT" sz="16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Come finanziare l’impresa 2</a:t>
            </a: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27359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XI/2013</a:t>
            </a:r>
          </a:p>
        </p:txBody>
      </p:sp>
      <p:sp>
        <p:nvSpPr>
          <p:cNvPr id="2" name="Rettangolo 1"/>
          <p:cNvSpPr/>
          <p:nvPr/>
        </p:nvSpPr>
        <p:spPr>
          <a:xfrm>
            <a:off x="7392" y="2564904"/>
            <a:ext cx="47119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0000FF"/>
                </a:solidFill>
                <a:latin typeface="Tahoma"/>
                <a:cs typeface="Tahoma"/>
              </a:rPr>
              <a:t>2.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ORGANIZZAZIONE</a:t>
            </a:r>
          </a:p>
          <a:p>
            <a:pPr algn="ctr"/>
            <a:endParaRPr lang="it-IT" sz="1600" dirty="0">
              <a:solidFill>
                <a:srgbClr val="0000FF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Pillole di sociologia 2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Sociogramma e glossario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11153" y="1000341"/>
            <a:ext cx="45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3.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COMUNICAZIONE e MARKETING</a:t>
            </a:r>
          </a:p>
          <a:p>
            <a:pPr algn="ctr"/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Crittografia 1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Marketing dei servizi, ricerche e piani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Cogito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ergo brand: i filosofi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del seicento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Otto idee per presentare proposte di vendita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Negoziazione collaborativa in inglese</a:t>
            </a:r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429781" y="2927241"/>
            <a:ext cx="46611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008000"/>
                </a:solidFill>
                <a:latin typeface="Tahoma"/>
                <a:cs typeface="Tahoma"/>
              </a:rPr>
              <a:t>4. </a:t>
            </a: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CREATIVITA’ e INNOVAZIONE</a:t>
            </a:r>
          </a:p>
          <a:p>
            <a:pPr algn="ctr"/>
            <a:endParaRPr lang="it-IT" sz="1600" dirty="0" smtClean="0">
              <a:solidFill>
                <a:srgbClr val="008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Creatività animale: bestiario</a:t>
            </a:r>
            <a:endParaRPr lang="it-IT" sz="1600" dirty="0">
              <a:solidFill>
                <a:srgbClr val="008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Innovazioni: lezioni dagli anni Venti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Brevetti in soffitta: a che servono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sp>
        <p:nvSpPr>
          <p:cNvPr id="15" name="Cornice 14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ANTICIPAZIONI DELLA PROSSIMA GALLERIA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pic>
        <p:nvPicPr>
          <p:cNvPr id="16" name="Immagine 15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82240" y="140208"/>
            <a:ext cx="6934200" cy="831774"/>
          </a:xfrm>
          <a:prstGeom prst="rect">
            <a:avLst/>
          </a:prstGeom>
        </p:spPr>
      </p:pic>
      <p:sp>
        <p:nvSpPr>
          <p:cNvPr id="14" name="Cornice 13"/>
          <p:cNvSpPr/>
          <p:nvPr/>
        </p:nvSpPr>
        <p:spPr>
          <a:xfrm>
            <a:off x="251520" y="4437112"/>
            <a:ext cx="8568952" cy="1656184"/>
          </a:xfrm>
          <a:prstGeom prst="frame">
            <a:avLst>
              <a:gd name="adj1" fmla="val 361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0000"/>
                </a:solidFill>
                <a:latin typeface="BlairMdITC TT-Medium"/>
                <a:cs typeface="BlairMdITC TT-Medium"/>
              </a:rPr>
              <a:t>NOTA BENE:</a:t>
            </a:r>
          </a:p>
          <a:p>
            <a:pPr algn="ctr"/>
            <a:r>
              <a:rPr lang="it-IT" sz="1600" b="1" dirty="0" smtClean="0">
                <a:solidFill>
                  <a:srgbClr val="FF0000"/>
                </a:solidFill>
                <a:latin typeface="BlairMdITC TT-Medium"/>
                <a:cs typeface="BlairMdITC TT-Medium"/>
              </a:rPr>
              <a:t>CAMBIANO MODALITA’!</a:t>
            </a:r>
          </a:p>
          <a:p>
            <a:pPr algn="ctr"/>
            <a:endParaRPr lang="it-IT" sz="1600" dirty="0" smtClean="0">
              <a:solidFill>
                <a:srgbClr val="000090"/>
              </a:solidFill>
              <a:latin typeface="BlairMdITC TT-Medium"/>
              <a:cs typeface="BlairMdITC TT-Medium"/>
            </a:endParaRPr>
          </a:p>
          <a:p>
            <a:pPr algn="ctr"/>
            <a:r>
              <a:rPr lang="it-IT" sz="1200" smtClean="0">
                <a:solidFill>
                  <a:srgbClr val="000090"/>
                </a:solidFill>
                <a:latin typeface="BlairMdITC TT-Medium"/>
                <a:cs typeface="BlairMdITC TT-Medium"/>
              </a:rPr>
              <a:t>DA OGGI E’ </a:t>
            </a:r>
            <a:r>
              <a:rPr lang="it-IT" sz="1200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ATTIVO IL </a:t>
            </a:r>
            <a:r>
              <a:rPr lang="it-IT" sz="1200" b="1" dirty="0">
                <a:solidFill>
                  <a:srgbClr val="000090"/>
                </a:solidFill>
                <a:latin typeface="BlairMdITC TT-Medium"/>
                <a:cs typeface="BlairMdITC TT-Medium"/>
              </a:rPr>
              <a:t>MIO </a:t>
            </a:r>
            <a:r>
              <a:rPr lang="it-IT" sz="1200" b="1" dirty="0">
                <a:solidFill>
                  <a:srgbClr val="FF0000"/>
                </a:solidFill>
                <a:latin typeface="BlairMdITC TT-Medium"/>
                <a:cs typeface="BlairMdITC TT-Medium"/>
              </a:rPr>
              <a:t>NUOVO </a:t>
            </a:r>
            <a:r>
              <a:rPr lang="it-IT" sz="1200" b="1" dirty="0" smtClean="0">
                <a:solidFill>
                  <a:srgbClr val="FF0000"/>
                </a:solidFill>
                <a:latin typeface="BlairMdITC TT-Medium"/>
                <a:cs typeface="BlairMdITC TT-Medium"/>
              </a:rPr>
              <a:t>SITO </a:t>
            </a:r>
            <a:r>
              <a:rPr lang="it-IT" sz="1200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DOVE </a:t>
            </a:r>
            <a:r>
              <a:rPr lang="it-IT" sz="1200" dirty="0">
                <a:solidFill>
                  <a:srgbClr val="000090"/>
                </a:solidFill>
                <a:latin typeface="BlairMdITC TT-Medium"/>
                <a:cs typeface="BlairMdITC TT-Medium"/>
              </a:rPr>
              <a:t>COMPARIRA</a:t>
            </a:r>
            <a:r>
              <a:rPr lang="it-IT" sz="1200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 LA </a:t>
            </a:r>
            <a:r>
              <a:rPr lang="it-IT" sz="1200" dirty="0" smtClean="0">
                <a:solidFill>
                  <a:srgbClr val="FF0000"/>
                </a:solidFill>
                <a:latin typeface="BlairMdITC TT-Medium"/>
                <a:cs typeface="BlairMdITC TT-Medium"/>
              </a:rPr>
              <a:t>PROSSIMA GALLERIA </a:t>
            </a:r>
            <a:r>
              <a:rPr lang="it-IT" sz="1200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(XI/2013).</a:t>
            </a:r>
          </a:p>
          <a:p>
            <a:pPr algn="ctr"/>
            <a:r>
              <a:rPr lang="it-IT" sz="1200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È PREVISTO ANCHE UN RICCO </a:t>
            </a:r>
            <a:r>
              <a:rPr lang="it-IT" sz="1200" dirty="0" smtClean="0">
                <a:solidFill>
                  <a:srgbClr val="FF0000"/>
                </a:solidFill>
                <a:latin typeface="BlairMdITC TT-Medium"/>
                <a:cs typeface="BlairMdITC TT-Medium"/>
              </a:rPr>
              <a:t>ARCHIVIO</a:t>
            </a:r>
            <a:r>
              <a:rPr lang="it-IT" sz="1200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 CON I MATERIALI PROPOSTI NEGLI ULTIMI DIECI ANNI</a:t>
            </a:r>
            <a:endParaRPr lang="it-IT" sz="12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</p:spTree>
    <p:extLst>
      <p:ext uri="{BB962C8B-B14F-4D97-AF65-F5344CB8AC3E}">
        <p14:creationId xmlns:p14="http://schemas.microsoft.com/office/powerpoint/2010/main" val="294713587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95400" y="3429000"/>
            <a:ext cx="66119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ANALISI STRATEGICHE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PIANI </a:t>
            </a:r>
            <a:r>
              <a:rPr lang="it-IT" sz="2000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D’AFFARI</a:t>
            </a: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 OPERATIVI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SOLUZIONI ORGANIZZATIVE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SELEZIONE E GESTIONE DEI COLLABORATORI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SUCCESSIONE GENERAZIONALE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RICERCHE </a:t>
            </a:r>
            <a:r>
              <a:rPr lang="it-IT" sz="2000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DI</a:t>
            </a: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MERCATO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COSTRUZIONE DELL’IMMAGINE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CORSI PER IMPRENDITORI</a:t>
            </a:r>
          </a:p>
        </p:txBody>
      </p:sp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3733800" y="533400"/>
            <a:ext cx="1600200" cy="16764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80000"/>
              </a:lnSpc>
            </a:pPr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I</a:t>
            </a:r>
            <a:r>
              <a:rPr lang="it-IT" sz="1200" dirty="0" smtClean="0">
                <a:solidFill>
                  <a:srgbClr val="000090"/>
                </a:solidFill>
                <a:latin typeface="Tahoma" charset="0"/>
              </a:rPr>
              <a:t>l Poggio 58036 Sassofortino (GR) tel. &amp; fax 0564.567.118 mobile 333.2456.338 www.marcogalleri.it  marco@marcogalleri.it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0" name="Immagine 9" descr="sole.jpg"/>
          <p:cNvPicPr>
            <a:picLocks noChangeAspect="1"/>
          </p:cNvPicPr>
          <p:nvPr/>
        </p:nvPicPr>
        <p:blipFill>
          <a:blip r:embed="rId3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295400" y="2514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000090"/>
                </a:solidFill>
                <a:latin typeface="Lucida Handwriting"/>
                <a:cs typeface="Lucida Handwriting"/>
              </a:rPr>
              <a:t>Grazie per l’attenzione</a:t>
            </a:r>
            <a:endParaRPr lang="it-IT" sz="3600" dirty="0">
              <a:solidFill>
                <a:srgbClr val="000090"/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SOMMARIO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39079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X/2013</a:t>
            </a:r>
          </a:p>
        </p:txBody>
      </p:sp>
      <p:pic>
        <p:nvPicPr>
          <p:cNvPr id="11" name="Immagine 10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92200" y="127361"/>
            <a:ext cx="6934200" cy="83177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7978" y="1124744"/>
            <a:ext cx="8873114" cy="5632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it-IT" b="1" dirty="0" smtClean="0">
                <a:solidFill>
                  <a:srgbClr val="000090"/>
                </a:solidFill>
                <a:latin typeface="Tahoma"/>
                <a:cs typeface="Tahoma"/>
              </a:rPr>
              <a:t>Come la Cina vede il mondo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avrà presto importanti ripercussioni sull’esplosiva situazione in Siria, suggerisco degli approfondimenti. La nuova fase economica è complessa; rivedere criticamente </a:t>
            </a:r>
            <a:r>
              <a:rPr lang="it-IT" b="1" dirty="0" smtClean="0">
                <a:solidFill>
                  <a:srgbClr val="000090"/>
                </a:solidFill>
                <a:latin typeface="Tahoma"/>
                <a:cs typeface="Tahoma"/>
              </a:rPr>
              <a:t>la crescita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vent’anni dopo aiuta a comprenderla ma la fa apparire </a:t>
            </a:r>
            <a:r>
              <a:rPr lang="it-IT" b="1" dirty="0" smtClean="0">
                <a:solidFill>
                  <a:srgbClr val="000090"/>
                </a:solidFill>
                <a:latin typeface="Tahoma"/>
                <a:cs typeface="Tahoma"/>
              </a:rPr>
              <a:t>avvelenata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. Il modello Chaotics e le ultime novità sulle decisioni contemplano le statistiche sbagliate e le previsioni impossibili. </a:t>
            </a:r>
            <a:r>
              <a:rPr lang="it-IT" b="1" dirty="0" smtClean="0">
                <a:solidFill>
                  <a:srgbClr val="000090"/>
                </a:solidFill>
                <a:latin typeface="Tahoma"/>
                <a:cs typeface="Tahoma"/>
              </a:rPr>
              <a:t>Come finanziare l’impresa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è un tema molto attuale, propongo una rassegna ragionata delle modalità praticabili.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Alcune pillole </a:t>
            </a:r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di sociologia 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aiutano a capire </a:t>
            </a:r>
            <a:r>
              <a:rPr lang="it-IT" b="1" dirty="0">
                <a:solidFill>
                  <a:srgbClr val="FF0000"/>
                </a:solidFill>
                <a:latin typeface="Tahoma"/>
                <a:cs typeface="Tahoma"/>
              </a:rPr>
              <a:t>le funzioni del </a:t>
            </a:r>
            <a:r>
              <a:rPr lang="it-IT" b="1" dirty="0" smtClean="0">
                <a:solidFill>
                  <a:srgbClr val="FF0000"/>
                </a:solidFill>
                <a:latin typeface="Tahoma"/>
                <a:cs typeface="Tahoma"/>
              </a:rPr>
              <a:t>leader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. Trovate 101 </a:t>
            </a:r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idee che hanno cambiato il 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mondo e la comparazione dell’efficacia </a:t>
            </a:r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di 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dieci </a:t>
            </a:r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modi di 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studiare. I </a:t>
            </a:r>
            <a:r>
              <a:rPr lang="it-IT" b="1" dirty="0" smtClean="0">
                <a:solidFill>
                  <a:srgbClr val="FF0000"/>
                </a:solidFill>
                <a:latin typeface="Tahoma"/>
                <a:cs typeface="Tahoma"/>
              </a:rPr>
              <a:t>cani </a:t>
            </a:r>
            <a:r>
              <a:rPr lang="it-IT" b="1" dirty="0">
                <a:solidFill>
                  <a:srgbClr val="FF0000"/>
                </a:solidFill>
                <a:latin typeface="Tahoma"/>
                <a:cs typeface="Tahoma"/>
              </a:rPr>
              <a:t>antistress in </a:t>
            </a:r>
            <a:r>
              <a:rPr lang="it-IT" b="1" dirty="0" smtClean="0">
                <a:solidFill>
                  <a:srgbClr val="FF0000"/>
                </a:solidFill>
                <a:latin typeface="Tahoma"/>
                <a:cs typeface="Tahoma"/>
              </a:rPr>
              <a:t>azienda</a:t>
            </a:r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non sono un’idea balzana, costano poco e rendono molto.</a:t>
            </a:r>
          </a:p>
          <a:p>
            <a:pPr marL="285750" indent="-285750" algn="just">
              <a:buFont typeface="Arial"/>
              <a:buChar char="•"/>
            </a:pPr>
            <a:r>
              <a:rPr lang="it-IT" b="1" dirty="0" smtClean="0">
                <a:solidFill>
                  <a:srgbClr val="000090"/>
                </a:solidFill>
                <a:latin typeface="Tahoma"/>
                <a:cs typeface="Tahoma"/>
              </a:rPr>
              <a:t>Distribuzione </a:t>
            </a:r>
            <a:r>
              <a:rPr lang="it-IT" b="1" dirty="0">
                <a:solidFill>
                  <a:srgbClr val="000090"/>
                </a:solidFill>
                <a:latin typeface="Tahoma"/>
                <a:cs typeface="Tahoma"/>
              </a:rPr>
              <a:t>e </a:t>
            </a:r>
            <a:r>
              <a:rPr lang="it-IT" b="1" dirty="0" smtClean="0">
                <a:solidFill>
                  <a:srgbClr val="000090"/>
                </a:solidFill>
                <a:latin typeface="Tahoma"/>
                <a:cs typeface="Tahoma"/>
              </a:rPr>
              <a:t>vendite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restano leve essenziali per competere, trovate anche la comparazione di quattro </a:t>
            </a:r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modelli per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valutare la </a:t>
            </a:r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qualità del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servizio, inaspettate lezioni sul </a:t>
            </a:r>
            <a:r>
              <a:rPr lang="it-IT" b="1" dirty="0" smtClean="0">
                <a:solidFill>
                  <a:srgbClr val="000090"/>
                </a:solidFill>
                <a:latin typeface="Tahoma"/>
                <a:cs typeface="Tahoma"/>
              </a:rPr>
              <a:t>brand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 dai </a:t>
            </a:r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filosofi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greci e come pescare oggi il cliente nella vasca da bagno. </a:t>
            </a:r>
            <a:r>
              <a:rPr lang="it-IT" b="1" dirty="0" smtClean="0">
                <a:solidFill>
                  <a:srgbClr val="000090"/>
                </a:solidFill>
                <a:latin typeface="Tahoma"/>
                <a:cs typeface="Tahoma"/>
              </a:rPr>
              <a:t>Vendere </a:t>
            </a:r>
            <a:r>
              <a:rPr lang="it-IT" b="1" dirty="0">
                <a:solidFill>
                  <a:srgbClr val="000090"/>
                </a:solidFill>
                <a:latin typeface="Tahoma"/>
                <a:cs typeface="Tahoma"/>
              </a:rPr>
              <a:t>usando criteri </a:t>
            </a:r>
            <a:r>
              <a:rPr lang="it-IT" b="1" dirty="0" smtClean="0">
                <a:solidFill>
                  <a:srgbClr val="000090"/>
                </a:solidFill>
                <a:latin typeface="Tahoma"/>
                <a:cs typeface="Tahoma"/>
              </a:rPr>
              <a:t>predefiniti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è un’eccellente suggerimento, specie se integrato da nove </a:t>
            </a:r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domande tipiche del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negoziatore.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In Israele si tenta di copiare la </a:t>
            </a:r>
            <a:r>
              <a:rPr lang="it-IT" b="1" dirty="0" smtClean="0">
                <a:solidFill>
                  <a:srgbClr val="FF0000"/>
                </a:solidFill>
                <a:latin typeface="Tahoma"/>
                <a:cs typeface="Tahoma"/>
              </a:rPr>
              <a:t>creatività animale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. Le ricerche qualitative favoriscono un nuovo approccio al mercato e possono essere utili anche per </a:t>
            </a:r>
            <a:r>
              <a:rPr lang="it-IT" b="1" dirty="0" smtClean="0">
                <a:solidFill>
                  <a:srgbClr val="FF0000"/>
                </a:solidFill>
                <a:latin typeface="Tahoma"/>
                <a:cs typeface="Tahoma"/>
              </a:rPr>
              <a:t>ricompensare l’innovazione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. Ecco opportune lezioni del Novecento e un microscopio telefonico da 10 euro.</a:t>
            </a:r>
            <a:endParaRPr lang="it-IT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20" name="Cornice 19"/>
          <p:cNvSpPr/>
          <p:nvPr/>
        </p:nvSpPr>
        <p:spPr>
          <a:xfrm>
            <a:off x="107398" y="959135"/>
            <a:ext cx="4731861" cy="3473383"/>
          </a:xfrm>
          <a:prstGeom prst="frame">
            <a:avLst>
              <a:gd name="adj1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STRATEGIA 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DECISIONI</a:t>
            </a:r>
          </a:p>
          <a:p>
            <a:pPr algn="ctr"/>
            <a:endParaRPr lang="it-IT" sz="16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endParaRPr lang="it-IT" sz="16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Come la Cina vede il mondo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La polveriera siriana</a:t>
            </a:r>
            <a:endParaRPr lang="it-IT" sz="16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Il nuovo capo dello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Ior</a:t>
            </a:r>
            <a:endParaRPr lang="it-IT" sz="16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Chaotics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: la nuova fase economica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La crescita economica vent’anni dopo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Crescita avvelenata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Statistiche sbagliate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Prevedere come cade una foglia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Ultime sulle decisioni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Costo studenti e paghe dirigenti USA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Come finanziare l’impresa</a:t>
            </a: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27359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X/2013</a:t>
            </a:r>
          </a:p>
        </p:txBody>
      </p:sp>
      <p:sp>
        <p:nvSpPr>
          <p:cNvPr id="2" name="Rettangolo 1"/>
          <p:cNvSpPr/>
          <p:nvPr/>
        </p:nvSpPr>
        <p:spPr>
          <a:xfrm>
            <a:off x="91374" y="4432518"/>
            <a:ext cx="47119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0000FF"/>
                </a:solidFill>
                <a:latin typeface="Tahoma"/>
                <a:cs typeface="Tahoma"/>
              </a:rPr>
              <a:t>2.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ORGANIZZAZIONE</a:t>
            </a:r>
          </a:p>
          <a:p>
            <a:pPr algn="ctr"/>
            <a:endParaRPr lang="it-IT" sz="1600" dirty="0">
              <a:solidFill>
                <a:srgbClr val="0000FF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Capire le funzioni del leader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Pillole di sociologia 1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>
                <a:solidFill>
                  <a:srgbClr val="0000FF"/>
                </a:solidFill>
                <a:latin typeface="Tahoma"/>
                <a:cs typeface="Tahoma"/>
              </a:rPr>
              <a:t>101 idee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che </a:t>
            </a:r>
            <a:r>
              <a:rPr lang="it-IT" sz="1600" dirty="0">
                <a:solidFill>
                  <a:srgbClr val="0000FF"/>
                </a:solidFill>
                <a:latin typeface="Tahoma"/>
                <a:cs typeface="Tahoma"/>
              </a:rPr>
              <a:t>hanno cambiato il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mondo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Efficacia di 10 modi di studiare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Cani antistress in azienda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11152" y="1124744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3.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COMUNICAZIONE e MARKETING</a:t>
            </a:r>
          </a:p>
          <a:p>
            <a:pPr algn="ctr"/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Marketing, distribuzione e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vendite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Quattro modelli per la qualità del sevizio</a:t>
            </a:r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Cogito ergo brand: i filosofi greci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Pescare i clienti nella vasca da bagno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Vendere usando criteri predefiniti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Nove domande tipiche del negoziatore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Bella giornata!</a:t>
            </a:r>
          </a:p>
        </p:txBody>
      </p:sp>
      <p:sp>
        <p:nvSpPr>
          <p:cNvPr id="5" name="Rettangolo 4"/>
          <p:cNvSpPr/>
          <p:nvPr/>
        </p:nvSpPr>
        <p:spPr>
          <a:xfrm>
            <a:off x="4411153" y="4246240"/>
            <a:ext cx="46611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008000"/>
                </a:solidFill>
                <a:latin typeface="Tahoma"/>
                <a:cs typeface="Tahoma"/>
              </a:rPr>
              <a:t>4. </a:t>
            </a: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CREATIVITA’ e INNOVAZIONE</a:t>
            </a:r>
          </a:p>
          <a:p>
            <a:pPr algn="ctr"/>
            <a:endParaRPr lang="it-IT" sz="1600" dirty="0" smtClean="0">
              <a:solidFill>
                <a:srgbClr val="008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Creatività animale: pensare da zebra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Ricerche qualitative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Ricompensare l’innovazione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Microscopio telefonico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>
                <a:solidFill>
                  <a:srgbClr val="008000"/>
                </a:solidFill>
                <a:latin typeface="Tahoma"/>
                <a:cs typeface="Tahoma"/>
              </a:rPr>
              <a:t>Innovazioni: lezioni dal </a:t>
            </a: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Novecento</a:t>
            </a:r>
            <a:endParaRPr lang="it-IT" sz="1600" dirty="0">
              <a:solidFill>
                <a:srgbClr val="008000"/>
              </a:solidFill>
              <a:latin typeface="Tahoma"/>
              <a:cs typeface="Tahoma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sp>
        <p:nvSpPr>
          <p:cNvPr id="15" name="Cornice 14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INDICE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pic>
        <p:nvPicPr>
          <p:cNvPr id="16" name="Immagine 15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92980" y="130561"/>
            <a:ext cx="6934200" cy="83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8353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FONTI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27358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smtClean="0">
                <a:solidFill>
                  <a:srgbClr val="000090"/>
                </a:solidFill>
                <a:latin typeface="Tahoma"/>
                <a:cs typeface="Tahoma"/>
              </a:rPr>
              <a:t>X</a:t>
            </a:r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/2013</a:t>
            </a:r>
          </a:p>
        </p:txBody>
      </p:sp>
      <p:pic>
        <p:nvPicPr>
          <p:cNvPr id="11" name="Immagine 10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77416" y="127359"/>
            <a:ext cx="6934200" cy="831774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30379" y="2132856"/>
            <a:ext cx="35493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000090"/>
                </a:solidFill>
                <a:latin typeface="Tahoma"/>
                <a:cs typeface="Tahoma"/>
              </a:rPr>
              <a:t>di </a:t>
            </a:r>
            <a:r>
              <a:rPr lang="it-IT" sz="1600" b="1" dirty="0" smtClean="0">
                <a:solidFill>
                  <a:srgbClr val="000090"/>
                </a:solidFill>
                <a:latin typeface="Tahoma"/>
                <a:cs typeface="Tahoma"/>
              </a:rPr>
              <a:t>stampa</a:t>
            </a:r>
            <a:endParaRPr lang="it-IT" sz="1600" b="1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El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Pais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(ESP)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Financial Times (GBR)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Le Monde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Diplomatique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(FRA)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Le Scienze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Le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Soir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(BEL)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Mente &amp; Cervello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Micro &amp; Macro Marketing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Mother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Jones (USA)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Time (USA)</a:t>
            </a:r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323083" y="1252706"/>
            <a:ext cx="572444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00090"/>
                </a:solidFill>
                <a:latin typeface="Tahoma"/>
                <a:cs typeface="Tahoma"/>
              </a:rPr>
              <a:t>da </a:t>
            </a:r>
            <a:r>
              <a:rPr lang="it-IT" sz="1600" b="1" dirty="0" smtClean="0">
                <a:solidFill>
                  <a:srgbClr val="000090"/>
                </a:solidFill>
                <a:latin typeface="Tahoma"/>
                <a:cs typeface="Tahoma"/>
              </a:rPr>
              <a:t>libri</a:t>
            </a:r>
          </a:p>
          <a:p>
            <a:pPr algn="ctr"/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(cronologia inversa)</a:t>
            </a:r>
          </a:p>
          <a:p>
            <a:pPr algn="ctr">
              <a:buFont typeface="Arial"/>
              <a:buChar char="•"/>
            </a:pPr>
            <a:endParaRPr lang="it-IT" sz="1600" i="1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endParaRPr lang="it-IT" sz="1600" i="1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101 idee che hanno cambiato il mondo;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E. Sciotti, 2011</a:t>
            </a:r>
            <a:endParaRPr lang="it-IT" sz="1600" i="1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Tutta sociologia;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L.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Demartis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, 2010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Chaotics</a:t>
            </a:r>
            <a:r>
              <a:rPr lang="it-IT" sz="1600" i="1" dirty="0">
                <a:solidFill>
                  <a:srgbClr val="FF0000"/>
                </a:solidFill>
                <a:latin typeface="Tahoma"/>
                <a:cs typeface="Tahoma"/>
              </a:rPr>
              <a:t>;</a:t>
            </a: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 P.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Kotler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e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J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. A.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Caslione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, 2009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Pensare da zebra,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Bleicher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e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Barel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, 2009</a:t>
            </a:r>
            <a:endParaRPr lang="it-IT" sz="1600" i="1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Marketing e fiducia;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S. Castaldo, 2009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La negoziazione;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M.C. Aaron, 2008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L’innovazione </a:t>
            </a:r>
            <a:r>
              <a:rPr lang="it-IT" sz="1600" i="1" dirty="0">
                <a:solidFill>
                  <a:srgbClr val="FF0000"/>
                </a:solidFill>
                <a:latin typeface="Tahoma"/>
                <a:cs typeface="Tahoma"/>
              </a:rPr>
              <a:t>che </a:t>
            </a: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funziona;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AA.VV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., 2006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Cento idee per vendere;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K.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Langdon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, 2005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>
                <a:solidFill>
                  <a:srgbClr val="FF0000"/>
                </a:solidFill>
                <a:latin typeface="Tahoma"/>
                <a:cs typeface="Tahoma"/>
              </a:rPr>
              <a:t>Cogito ergo </a:t>
            </a: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brand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, T.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Braun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, 2005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>
                <a:solidFill>
                  <a:srgbClr val="000090"/>
                </a:solidFill>
                <a:latin typeface="Tahoma"/>
                <a:cs typeface="Tahoma"/>
              </a:rPr>
              <a:t>Cento idee per </a:t>
            </a: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diventare leader;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J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Adair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, 2005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La cucina delle idee;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Kaneklin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e Zinola, 2003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Come finanziare l’impresa;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F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. Pettinato, 2002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Dizionario delle scoperte e invenzioni;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G.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Rivieccio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, 2001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La crescita economica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; G. Fuà, 1993</a:t>
            </a:r>
          </a:p>
          <a:p>
            <a:pPr marL="285750" indent="-285750" algn="ctr">
              <a:buFont typeface="Arial"/>
              <a:buChar char="•"/>
            </a:pPr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6353499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107504" y="687152"/>
            <a:ext cx="8011792" cy="5483696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Come la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ina vede il mondo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l’originale dell’</a:t>
            </a:r>
            <a:r>
              <a:rPr lang="it-IT" sz="1700" dirty="0" err="1" smtClean="0">
                <a:solidFill>
                  <a:srgbClr val="000090"/>
                </a:solidFill>
                <a:latin typeface="Tahoma"/>
                <a:cs typeface="Tahoma"/>
              </a:rPr>
              <a:t>interssante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 dossier di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Time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datato 17 giugno. </a:t>
            </a:r>
          </a:p>
          <a:p>
            <a:pPr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La polveriera siriana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dalla stessa fonte. Segnalo che è del 13 la notizia ufficiale che gli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USA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forniranno armi ai ribelli: la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situazione rischia di precipitare.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Aggiungo una fulminante vignetta da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Le </a:t>
            </a:r>
            <a:r>
              <a:rPr lang="it-IT" sz="1700" dirty="0" err="1" smtClean="0">
                <a:solidFill>
                  <a:srgbClr val="0000FF"/>
                </a:solidFill>
                <a:latin typeface="Tahoma"/>
                <a:cs typeface="Tahoma"/>
              </a:rPr>
              <a:t>Soir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</a:p>
          <a:p>
            <a:pPr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Il nuovo capo dello </a:t>
            </a:r>
            <a:r>
              <a:rPr lang="it-IT" sz="1700" dirty="0" err="1" smtClean="0">
                <a:solidFill>
                  <a:srgbClr val="FF0000"/>
                </a:solidFill>
                <a:latin typeface="Tahoma"/>
                <a:cs typeface="Tahoma"/>
              </a:rPr>
              <a:t>Ior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dovrebbe confessare i suoi peccati; il suggerimento è nell’editoriale tradotto dal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Financial Times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, la vignetta di commento viene da </a:t>
            </a:r>
            <a:r>
              <a:rPr lang="it-IT" sz="1700" dirty="0" err="1" smtClean="0">
                <a:solidFill>
                  <a:srgbClr val="0000FF"/>
                </a:solidFill>
                <a:latin typeface="Tahoma"/>
                <a:cs typeface="Tahoma"/>
              </a:rPr>
              <a:t>El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700" dirty="0" err="1" smtClean="0">
                <a:solidFill>
                  <a:srgbClr val="0000FF"/>
                </a:solidFill>
                <a:latin typeface="Tahoma"/>
                <a:cs typeface="Tahoma"/>
              </a:rPr>
              <a:t>Pais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.</a:t>
            </a:r>
          </a:p>
          <a:p>
            <a:pPr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Chaotics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: la nuova fase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economica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la prima delle sei </a:t>
            </a:r>
            <a:r>
              <a:rPr lang="it-IT" sz="1700" dirty="0" smtClean="0">
                <a:solidFill>
                  <a:srgbClr val="008000"/>
                </a:solidFill>
                <a:latin typeface="Tahoma"/>
                <a:cs typeface="Tahoma"/>
              </a:rPr>
              <a:t>presentazioni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che ho tratto, integrandole e aggiornandole, dal bel libro dei guru </a:t>
            </a:r>
            <a:r>
              <a:rPr lang="it-IT" sz="1700" dirty="0" err="1" smtClean="0">
                <a:solidFill>
                  <a:srgbClr val="0000FF"/>
                </a:solidFill>
                <a:latin typeface="Tahoma"/>
                <a:cs typeface="Tahoma"/>
              </a:rPr>
              <a:t>Kotler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 e </a:t>
            </a:r>
            <a:r>
              <a:rPr lang="it-IT" sz="1700" dirty="0" err="1" smtClean="0">
                <a:solidFill>
                  <a:srgbClr val="0000FF"/>
                </a:solidFill>
                <a:latin typeface="Tahoma"/>
                <a:cs typeface="Tahoma"/>
              </a:rPr>
              <a:t>Caslione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G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estione e marketing nell’era contemporanea è un argomento scottante che si sta sviluppando su fronti diversi e di cui cerco di dare i migliori aggiornamenti. Gli ultimi sono relativi a </a:t>
            </a:r>
            <a:r>
              <a:rPr lang="it-IT" sz="1700" i="1" dirty="0" smtClean="0">
                <a:solidFill>
                  <a:srgbClr val="000090"/>
                </a:solidFill>
                <a:latin typeface="Tahoma"/>
                <a:cs typeface="Tahoma"/>
              </a:rPr>
              <a:t>Lean Start Up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e </a:t>
            </a:r>
            <a:r>
              <a:rPr lang="it-IT" sz="1700" i="1" dirty="0" err="1" smtClean="0">
                <a:solidFill>
                  <a:srgbClr val="000090"/>
                </a:solidFill>
                <a:latin typeface="Tahoma"/>
                <a:cs typeface="Tahoma"/>
              </a:rPr>
              <a:t>Innovation</a:t>
            </a:r>
            <a:r>
              <a:rPr lang="it-IT" sz="1700" i="1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700" i="1" dirty="0" err="1" smtClean="0">
                <a:solidFill>
                  <a:srgbClr val="000090"/>
                </a:solidFill>
                <a:latin typeface="Tahoma"/>
                <a:cs typeface="Tahoma"/>
              </a:rPr>
              <a:t>Funnel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e vengono trattati nel mio corso dal titolo </a:t>
            </a:r>
            <a:r>
              <a:rPr lang="it-IT" sz="1700" b="1" i="1" dirty="0" smtClean="0">
                <a:solidFill>
                  <a:srgbClr val="008000"/>
                </a:solidFill>
                <a:latin typeface="Tahoma"/>
                <a:cs typeface="Tahoma"/>
              </a:rPr>
              <a:t>Strategie efficaci nell’era della turbolenza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.</a:t>
            </a:r>
          </a:p>
          <a:p>
            <a:pPr algn="just">
              <a:buFont typeface="+mj-lt"/>
              <a:buAutoNum type="alphaLcPeriod"/>
            </a:pP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La crescita economica vent’anni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dopo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la sintesi commentata di un bel libro di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Giorgio Fuà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(del 1993) che avvertiva dell’insidia delle cifre. Mi pare d’integrazione con quanto sopra.</a:t>
            </a:r>
          </a:p>
          <a:p>
            <a:pPr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Crescita avvelenata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il titolo che ho dato all’articolo de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Le Scienze: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i limiti alle emissioni di gas serra possono sancire l’impossibilità di recuperare gli investimenti petroliferi.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1. STRATEGIA E DECISIONI</a:t>
            </a:r>
          </a:p>
        </p:txBody>
      </p:sp>
      <p:pic>
        <p:nvPicPr>
          <p:cNvPr id="3" name="Immagine 2" descr="0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0013" y="3284984"/>
            <a:ext cx="601503" cy="908720"/>
          </a:xfrm>
          <a:prstGeom prst="rect">
            <a:avLst/>
          </a:prstGeom>
        </p:spPr>
      </p:pic>
      <p:pic>
        <p:nvPicPr>
          <p:cNvPr id="4" name="Immagine 3" descr="0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0013" y="4279404"/>
            <a:ext cx="622125" cy="980728"/>
          </a:xfrm>
          <a:prstGeom prst="rect">
            <a:avLst/>
          </a:prstGeom>
        </p:spPr>
      </p:pic>
      <p:pic>
        <p:nvPicPr>
          <p:cNvPr id="5" name="Immagine 4" descr="01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0013" y="5311111"/>
            <a:ext cx="645826" cy="861101"/>
          </a:xfrm>
          <a:prstGeom prst="rect">
            <a:avLst/>
          </a:prstGeom>
        </p:spPr>
      </p:pic>
      <p:pic>
        <p:nvPicPr>
          <p:cNvPr id="2" name="Immagine 1" descr="578px-El_Pais_logo_2007.svg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2683" y="2708920"/>
            <a:ext cx="875769" cy="190912"/>
          </a:xfrm>
          <a:prstGeom prst="rect">
            <a:avLst/>
          </a:prstGeom>
        </p:spPr>
      </p:pic>
      <p:pic>
        <p:nvPicPr>
          <p:cNvPr id="6" name="Immagine 5" descr="LOGO_FT_extensoPreto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2683" y="2256300"/>
            <a:ext cx="957072" cy="246888"/>
          </a:xfrm>
          <a:prstGeom prst="rect">
            <a:avLst/>
          </a:prstGeom>
        </p:spPr>
      </p:pic>
      <p:pic>
        <p:nvPicPr>
          <p:cNvPr id="10" name="Immagine 9" descr="0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0679" y="741176"/>
            <a:ext cx="610837" cy="815615"/>
          </a:xfrm>
          <a:prstGeom prst="rect">
            <a:avLst/>
          </a:prstGeom>
        </p:spPr>
      </p:pic>
      <p:pic>
        <p:nvPicPr>
          <p:cNvPr id="12" name="Immagine 11" descr="le_soir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9296" y="1772816"/>
            <a:ext cx="1022620" cy="18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5455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179513" y="764704"/>
            <a:ext cx="7776863" cy="5256584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eriod" startAt="6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Prevedere come cade una foglia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è dalla stessa fonte e dà le più recenti conferme delle difficoltà di previsione del futuro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  <a:endParaRPr lang="it-IT" sz="16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algn="just">
              <a:buFont typeface="+mj-lt"/>
              <a:buAutoNum type="alphaLcPeriod" startAt="6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Statistiche 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sbagliate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un trafiletto di </a:t>
            </a:r>
            <a:r>
              <a:rPr lang="it-IT" sz="1600" dirty="0">
                <a:solidFill>
                  <a:srgbClr val="0000FF"/>
                </a:solidFill>
                <a:latin typeface="Tahoma"/>
                <a:cs typeface="Tahoma"/>
              </a:rPr>
              <a:t>Mente &amp; Cervello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a conferma della fondatezza del vecchio detto che, spesso, </a:t>
            </a: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“Le statistiche sono come il lampione per l’ubriaco, servono per sostenersi, non per illuminare”.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Si veda “Campioni troppo piccoli” nella </a:t>
            </a: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Galleria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precedente.</a:t>
            </a:r>
          </a:p>
          <a:p>
            <a:pPr algn="just">
              <a:buFont typeface="+mj-lt"/>
              <a:buAutoNum type="alphaLcPeriod" startAt="6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Ultime 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sulle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decisioni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è dalla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stessa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fonte e contiene due articoli che trattano le questioni dei disturbi da rumore e da cattivo umore. L’assurdità scientifica dell’abusato esempio del ponte  (un carrello ferroviario in corsa non può essere fermato da un uomo robusto!) l’ho già dimostrata in un mio libro.</a:t>
            </a:r>
          </a:p>
          <a:p>
            <a:pPr algn="just">
              <a:buFont typeface="+mj-lt"/>
              <a:buAutoNum type="alphaLcPeriod" startAt="6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Costo studenti e paghe dirigenti USA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è il mio accoppiamento di due grafici tratti da </a:t>
            </a:r>
            <a:r>
              <a:rPr lang="it-IT" sz="1600" dirty="0" err="1">
                <a:solidFill>
                  <a:srgbClr val="0000FF"/>
                </a:solidFill>
                <a:latin typeface="Tahoma"/>
                <a:cs typeface="Tahoma"/>
              </a:rPr>
              <a:t>Mother</a:t>
            </a:r>
            <a:r>
              <a:rPr lang="it-IT" sz="1600" dirty="0">
                <a:solidFill>
                  <a:srgbClr val="0000FF"/>
                </a:solidFill>
                <a:latin typeface="Tahoma"/>
                <a:cs typeface="Tahoma"/>
              </a:rPr>
              <a:t> Jones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e dal </a:t>
            </a:r>
            <a:r>
              <a:rPr lang="it-IT" sz="1600" dirty="0">
                <a:solidFill>
                  <a:srgbClr val="0000FF"/>
                </a:solidFill>
                <a:latin typeface="Tahoma"/>
                <a:cs typeface="Tahoma"/>
              </a:rPr>
              <a:t>Financial Times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che potrebbero stimolare riflessioni generali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</a:p>
          <a:p>
            <a:pPr algn="just">
              <a:buFont typeface="+mj-lt"/>
              <a:buAutoNum type="alphaLcPeriod" startAt="6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Come finanziare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l’impresa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è la prima di due </a:t>
            </a: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presentazioni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, commentate e aggiornate, che ho tratto dall’omonimo libro di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Pettinato.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Da questa rassegna si nota la solita storia: gli strumenti per le PMI sono pochi, quelli per le grandi aziende sono molti e più vantaggiosi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just">
              <a:buFont typeface="+mj-lt"/>
              <a:buAutoNum type="alphaLcPeriod" startAt="6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La 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cassetta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degli 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attrezzi del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decisore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è il titolo del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mio </a:t>
            </a:r>
            <a:r>
              <a:rPr lang="it-IT" sz="1600" dirty="0">
                <a:solidFill>
                  <a:srgbClr val="008000"/>
                </a:solidFill>
                <a:latin typeface="Tahoma"/>
                <a:cs typeface="Tahoma"/>
              </a:rPr>
              <a:t>corso di Alta Formazione,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 previsto anche in edizione r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esidenziale</a:t>
            </a: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il </a:t>
            </a:r>
            <a:r>
              <a:rPr lang="it-IT" sz="1600" b="1" dirty="0" smtClean="0">
                <a:solidFill>
                  <a:srgbClr val="FF0000"/>
                </a:solidFill>
                <a:latin typeface="Tahoma"/>
                <a:cs typeface="Tahoma"/>
              </a:rPr>
              <a:t>4-6 luglio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. Come vede è sempre più aggiornato. </a:t>
            </a:r>
            <a:r>
              <a:rPr lang="it-IT" sz="1600" b="1" dirty="0" smtClean="0">
                <a:solidFill>
                  <a:srgbClr val="008000"/>
                </a:solidFill>
                <a:latin typeface="Tahoma"/>
                <a:cs typeface="Tahoma"/>
              </a:rPr>
              <a:t>Si iscriva ora</a:t>
            </a:r>
            <a:r>
              <a:rPr lang="it-IT" sz="1600" b="1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lang="it-IT" sz="1600" b="1" dirty="0" smtClean="0">
                <a:solidFill>
                  <a:srgbClr val="008000"/>
                </a:solidFill>
                <a:latin typeface="Tahoma"/>
                <a:cs typeface="Tahoma"/>
              </a:rPr>
              <a:t>per una vacanza-studio </a:t>
            </a:r>
            <a:r>
              <a:rPr lang="it-IT" sz="1600" b="1" dirty="0">
                <a:solidFill>
                  <a:srgbClr val="008000"/>
                </a:solidFill>
                <a:latin typeface="Tahoma"/>
                <a:cs typeface="Tahoma"/>
              </a:rPr>
              <a:t>in </a:t>
            </a:r>
            <a:r>
              <a:rPr lang="it-IT" sz="1600" b="1" dirty="0" smtClean="0">
                <a:solidFill>
                  <a:srgbClr val="008000"/>
                </a:solidFill>
                <a:latin typeface="Tahoma"/>
                <a:cs typeface="Tahoma"/>
              </a:rPr>
              <a:t>Maremma!</a:t>
            </a:r>
            <a:endParaRPr lang="it-IT" sz="1600" b="1" dirty="0">
              <a:solidFill>
                <a:srgbClr val="00800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1. STRATEGIA E DECISIONI</a:t>
            </a:r>
          </a:p>
        </p:txBody>
      </p:sp>
      <p:pic>
        <p:nvPicPr>
          <p:cNvPr id="2" name="Immagine 1" descr="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5128" y="777032"/>
            <a:ext cx="850517" cy="1160092"/>
          </a:xfrm>
          <a:prstGeom prst="rect">
            <a:avLst/>
          </a:prstGeom>
        </p:spPr>
      </p:pic>
      <p:pic>
        <p:nvPicPr>
          <p:cNvPr id="3" name="Immagine 2" descr="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1197" y="3356992"/>
            <a:ext cx="850517" cy="1197192"/>
          </a:xfrm>
          <a:prstGeom prst="rect">
            <a:avLst/>
          </a:prstGeom>
        </p:spPr>
      </p:pic>
      <p:pic>
        <p:nvPicPr>
          <p:cNvPr id="10" name="Immagine 9" descr="LOGO_FT_extensoPreto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997" y="2256796"/>
            <a:ext cx="957072" cy="246888"/>
          </a:xfrm>
          <a:prstGeom prst="rect">
            <a:avLst/>
          </a:prstGeom>
        </p:spPr>
      </p:pic>
      <p:pic>
        <p:nvPicPr>
          <p:cNvPr id="4" name="Immagine 3" descr="Mother-Jones-logo-00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1197" y="2730397"/>
            <a:ext cx="828012" cy="496807"/>
          </a:xfrm>
          <a:prstGeom prst="rect">
            <a:avLst/>
          </a:prstGeom>
        </p:spPr>
      </p:pic>
      <p:pic>
        <p:nvPicPr>
          <p:cNvPr id="5" name="Immagine 4" descr="imglibro4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1197" y="4725144"/>
            <a:ext cx="824812" cy="119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4342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395536" y="896208"/>
            <a:ext cx="7488832" cy="5053072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eriod"/>
            </a:pP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Capire le funzioni del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leader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una </a:t>
            </a:r>
            <a:r>
              <a:rPr lang="it-IT" sz="19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 basata sull’agile manuale di </a:t>
            </a:r>
            <a:r>
              <a:rPr lang="it-IT" sz="1900" dirty="0" err="1">
                <a:solidFill>
                  <a:srgbClr val="0000FF"/>
                </a:solidFill>
                <a:latin typeface="Tahoma"/>
                <a:cs typeface="Tahoma"/>
              </a:rPr>
              <a:t>Adair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. </a:t>
            </a:r>
            <a:endParaRPr lang="it-IT" sz="19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Pillole di sociologia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la prima di quattro </a:t>
            </a:r>
            <a:r>
              <a:rPr lang="it-IT" sz="1900" dirty="0">
                <a:solidFill>
                  <a:srgbClr val="008000"/>
                </a:solidFill>
                <a:latin typeface="Tahoma"/>
                <a:cs typeface="Tahoma"/>
              </a:rPr>
              <a:t>presentazioni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che presumo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possano essere utili per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gli imprenditori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e dirigenti che conoscono poco questa disciplina, molto importante nella gestione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aziendale.</a:t>
            </a:r>
          </a:p>
          <a:p>
            <a:pPr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101 </a:t>
            </a: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idee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che </a:t>
            </a: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hanno cambiato il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mondo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una </a:t>
            </a:r>
            <a:r>
              <a:rPr lang="it-IT" sz="19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 tratta dall’omonimo libro di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taglio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sociologico (ecco perché la pongo qui e non in </a:t>
            </a:r>
            <a:r>
              <a:rPr lang="it-IT" sz="1900" i="1" dirty="0" smtClean="0">
                <a:solidFill>
                  <a:srgbClr val="000090"/>
                </a:solidFill>
                <a:latin typeface="Tahoma"/>
                <a:cs typeface="Tahoma"/>
              </a:rPr>
              <a:t>Creatività e Innovazione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) di </a:t>
            </a:r>
            <a:r>
              <a:rPr lang="it-IT" sz="1900" dirty="0" smtClean="0">
                <a:solidFill>
                  <a:srgbClr val="0000FF"/>
                </a:solidFill>
                <a:latin typeface="Tahoma"/>
                <a:cs typeface="Tahoma"/>
              </a:rPr>
              <a:t>Elena Sciotti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. Una lettura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critica può stimolare associazioni inedite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</a:p>
          <a:p>
            <a:pPr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Efficacia di dieci modi di studiare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una tabella interessante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di </a:t>
            </a:r>
            <a:r>
              <a:rPr lang="it-IT" sz="1900" dirty="0" smtClean="0">
                <a:solidFill>
                  <a:srgbClr val="0000FF"/>
                </a:solidFill>
                <a:latin typeface="Tahoma"/>
                <a:cs typeface="Tahoma"/>
              </a:rPr>
              <a:t>Mente &amp; Cervello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, che propongo in relazione alla formazione continua.</a:t>
            </a:r>
          </a:p>
          <a:p>
            <a:pPr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Cani antistress in azienda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non è un’idea così peregrina; personalmente ne ho verificato gli eccellenti esiti nei due casi che ho osservato: costano poco e migliorano sensibilmente il clima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  <a:endParaRPr lang="it-IT" sz="18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2. ORGANIZZAZIONE</a:t>
            </a:r>
          </a:p>
        </p:txBody>
      </p:sp>
      <p:pic>
        <p:nvPicPr>
          <p:cNvPr id="12" name="Immagine 11" descr="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6618" y="1295833"/>
            <a:ext cx="1024142" cy="957886"/>
          </a:xfrm>
          <a:prstGeom prst="rect">
            <a:avLst/>
          </a:prstGeom>
        </p:spPr>
      </p:pic>
      <p:pic>
        <p:nvPicPr>
          <p:cNvPr id="2" name="Immagine 1" descr=" 0 a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0114" y="2492896"/>
            <a:ext cx="1047219" cy="1483384"/>
          </a:xfrm>
          <a:prstGeom prst="rect">
            <a:avLst/>
          </a:prstGeom>
        </p:spPr>
      </p:pic>
      <p:pic>
        <p:nvPicPr>
          <p:cNvPr id="3" name="Immagine 2" descr="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8834" y="4149080"/>
            <a:ext cx="1055331" cy="156496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179512" y="753310"/>
            <a:ext cx="8025742" cy="5391034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Distribuzione </a:t>
            </a: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e vendite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è una </a:t>
            </a:r>
            <a:r>
              <a:rPr lang="it-IT" sz="19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 con estratti dal testo a cura di </a:t>
            </a:r>
            <a:r>
              <a:rPr lang="it-IT" sz="1900" dirty="0">
                <a:solidFill>
                  <a:srgbClr val="0000FF"/>
                </a:solidFill>
                <a:latin typeface="Tahoma"/>
                <a:cs typeface="Tahoma"/>
              </a:rPr>
              <a:t>Castaldo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, con mie integrazioni e commenti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</a:p>
          <a:p>
            <a:pPr algn="just">
              <a:buFont typeface="+mj-lt"/>
              <a:buAutoNum type="alphaLcPeriod"/>
            </a:pP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Quattro modelli per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valutare la </a:t>
            </a: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qualità del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sevizio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un estratto da </a:t>
            </a:r>
            <a:r>
              <a:rPr lang="it-IT" sz="1900" dirty="0" smtClean="0">
                <a:solidFill>
                  <a:srgbClr val="0000FF"/>
                </a:solidFill>
                <a:latin typeface="Tahoma"/>
                <a:cs typeface="Tahoma"/>
              </a:rPr>
              <a:t>Micro &amp; Macro Marketing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che li mette a confronto.</a:t>
            </a:r>
          </a:p>
          <a:p>
            <a:pPr algn="just">
              <a:buFont typeface="+mj-lt"/>
              <a:buAutoNum type="alphaLcPeriod"/>
            </a:pP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Pescare i clienti nella vasca da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bagno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tradotto da </a:t>
            </a:r>
            <a:r>
              <a:rPr lang="it-IT" sz="1900" dirty="0" smtClean="0">
                <a:solidFill>
                  <a:srgbClr val="0000FF"/>
                </a:solidFill>
                <a:latin typeface="Tahoma"/>
                <a:cs typeface="Tahoma"/>
              </a:rPr>
              <a:t>Le Monde </a:t>
            </a:r>
            <a:r>
              <a:rPr lang="it-IT" sz="1900" dirty="0" err="1" smtClean="0">
                <a:solidFill>
                  <a:srgbClr val="0000FF"/>
                </a:solidFill>
                <a:latin typeface="Tahoma"/>
                <a:cs typeface="Tahoma"/>
              </a:rPr>
              <a:t>Diplomatique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;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 un professore canadese ci avverte che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il nuovissimo portafoglio (</a:t>
            </a:r>
            <a:r>
              <a:rPr lang="it-IT" sz="1900" i="1" dirty="0" err="1" smtClean="0">
                <a:solidFill>
                  <a:srgbClr val="000090"/>
                </a:solidFill>
                <a:latin typeface="Tahoma"/>
                <a:cs typeface="Tahoma"/>
              </a:rPr>
              <a:t>wallet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) Google ci spia assai bene.</a:t>
            </a:r>
            <a:endParaRPr lang="it-IT" sz="1900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just">
              <a:buFont typeface="+mj-lt"/>
              <a:buAutoNum type="alphaLcPeriod"/>
            </a:pP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Cogito ergo brand: i filosofi greci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la prima </a:t>
            </a:r>
            <a:r>
              <a:rPr lang="it-IT" sz="19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 dell’intelligente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provocazione che permea il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libro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di </a:t>
            </a:r>
            <a:r>
              <a:rPr lang="it-IT" sz="1900" dirty="0" err="1">
                <a:solidFill>
                  <a:srgbClr val="0000FF"/>
                </a:solidFill>
                <a:latin typeface="Tahoma"/>
                <a:cs typeface="Tahoma"/>
              </a:rPr>
              <a:t>Thom</a:t>
            </a:r>
            <a:r>
              <a:rPr lang="it-IT" sz="190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900" dirty="0" err="1" smtClean="0">
                <a:solidFill>
                  <a:srgbClr val="0000FF"/>
                </a:solidFill>
                <a:latin typeface="Tahoma"/>
                <a:cs typeface="Tahoma"/>
              </a:rPr>
              <a:t>Braun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.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 Qui si trovano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i primi quattro fondamenti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filosofici del brand; gli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altri dodici seguiranno nelle prossime </a:t>
            </a:r>
            <a:r>
              <a:rPr lang="it-IT" sz="1900" i="1" dirty="0">
                <a:solidFill>
                  <a:srgbClr val="000090"/>
                </a:solidFill>
                <a:latin typeface="Tahoma"/>
                <a:cs typeface="Tahoma"/>
              </a:rPr>
              <a:t>Gallerie.</a:t>
            </a:r>
          </a:p>
          <a:p>
            <a:pPr algn="just">
              <a:buFont typeface="+mj-lt"/>
              <a:buAutoNum type="alphaLcPeriod"/>
            </a:pP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Nove domande tipiche del negoziatore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l’ultima delle </a:t>
            </a:r>
            <a:r>
              <a:rPr lang="it-IT" sz="1900" dirty="0" smtClean="0">
                <a:solidFill>
                  <a:srgbClr val="008000"/>
                </a:solidFill>
                <a:latin typeface="Tahoma"/>
                <a:cs typeface="Tahoma"/>
              </a:rPr>
              <a:t>presentazioni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basata sul manuale di </a:t>
            </a:r>
            <a:r>
              <a:rPr lang="it-IT" sz="1900" dirty="0">
                <a:solidFill>
                  <a:srgbClr val="0000FF"/>
                </a:solidFill>
                <a:latin typeface="Tahoma"/>
                <a:cs typeface="Tahoma"/>
              </a:rPr>
              <a:t>Aaron,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 integrate con miei materiali.</a:t>
            </a:r>
          </a:p>
          <a:p>
            <a:pPr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Vendere </a:t>
            </a: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usando criteri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predefiniti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la </a:t>
            </a:r>
            <a:r>
              <a:rPr lang="it-IT" sz="19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 commentata dei suggerimenti proposti da </a:t>
            </a:r>
            <a:r>
              <a:rPr lang="it-IT" sz="1900" dirty="0" err="1">
                <a:solidFill>
                  <a:srgbClr val="0000FF"/>
                </a:solidFill>
                <a:latin typeface="Tahoma"/>
                <a:cs typeface="Tahoma"/>
              </a:rPr>
              <a:t>Langdon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. </a:t>
            </a:r>
            <a:endParaRPr lang="it-IT" sz="19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Bella giornata!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un trucco di vendita testato sui camerieri che quasi certamente funziona per tutti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  <a:endParaRPr lang="it-IT" sz="1800" dirty="0" smtClean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21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22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3. COMUNICAZIONE E MARKETING</a:t>
            </a:r>
          </a:p>
        </p:txBody>
      </p:sp>
      <p:pic>
        <p:nvPicPr>
          <p:cNvPr id="8" name="Immagine 7" descr="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3342" y="718162"/>
            <a:ext cx="652286" cy="904676"/>
          </a:xfrm>
          <a:prstGeom prst="rect">
            <a:avLst/>
          </a:prstGeom>
        </p:spPr>
      </p:pic>
      <p:pic>
        <p:nvPicPr>
          <p:cNvPr id="2" name="Immagine 1" descr="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2194" y="4373444"/>
            <a:ext cx="648829" cy="927764"/>
          </a:xfrm>
          <a:prstGeom prst="rect">
            <a:avLst/>
          </a:prstGeom>
        </p:spPr>
      </p:pic>
      <p:pic>
        <p:nvPicPr>
          <p:cNvPr id="3" name="Immagine 2" descr="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2194" y="5445224"/>
            <a:ext cx="664590" cy="625710"/>
          </a:xfrm>
          <a:prstGeom prst="rect">
            <a:avLst/>
          </a:prstGeom>
        </p:spPr>
      </p:pic>
      <p:pic>
        <p:nvPicPr>
          <p:cNvPr id="7" name="Immagine 6" descr="0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647" y="3212976"/>
            <a:ext cx="686376" cy="919384"/>
          </a:xfrm>
          <a:prstGeom prst="rect">
            <a:avLst/>
          </a:prstGeom>
        </p:spPr>
      </p:pic>
      <p:pic>
        <p:nvPicPr>
          <p:cNvPr id="4" name="Immagine 3" descr=" 0 b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2194" y="1657986"/>
            <a:ext cx="650539" cy="908720"/>
          </a:xfrm>
          <a:prstGeom prst="rect">
            <a:avLst/>
          </a:prstGeom>
        </p:spPr>
      </p:pic>
      <p:pic>
        <p:nvPicPr>
          <p:cNvPr id="5" name="Immagine 4" descr="images.jpe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5254" y="2688881"/>
            <a:ext cx="938746" cy="32536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7704856" cy="5184576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Creatività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animale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la prima di </a:t>
            </a:r>
            <a:r>
              <a:rPr lang="it-IT" sz="1900" dirty="0" smtClean="0">
                <a:solidFill>
                  <a:srgbClr val="008000"/>
                </a:solidFill>
                <a:latin typeface="Tahoma"/>
                <a:cs typeface="Tahoma"/>
              </a:rPr>
              <a:t>due presentazioni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tratte da </a:t>
            </a:r>
            <a:r>
              <a:rPr lang="it-IT" sz="1900" i="1" dirty="0">
                <a:solidFill>
                  <a:srgbClr val="0000FF"/>
                </a:solidFill>
                <a:latin typeface="Tahoma"/>
                <a:cs typeface="Tahoma"/>
              </a:rPr>
              <a:t>Pensare da </a:t>
            </a:r>
            <a:r>
              <a:rPr lang="it-IT" sz="1900" i="1" dirty="0" smtClean="0">
                <a:solidFill>
                  <a:srgbClr val="0000FF"/>
                </a:solidFill>
                <a:latin typeface="Tahoma"/>
                <a:cs typeface="Tahoma"/>
              </a:rPr>
              <a:t>zebra</a:t>
            </a:r>
            <a:r>
              <a:rPr lang="it-IT" sz="19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di</a:t>
            </a:r>
            <a:r>
              <a:rPr lang="it-IT" sz="1900" i="1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900" dirty="0" err="1">
                <a:solidFill>
                  <a:srgbClr val="000090"/>
                </a:solidFill>
                <a:latin typeface="Tahoma"/>
                <a:cs typeface="Tahoma"/>
              </a:rPr>
              <a:t>Bleicher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 e </a:t>
            </a:r>
            <a:r>
              <a:rPr lang="it-IT" sz="1900" dirty="0" err="1">
                <a:solidFill>
                  <a:srgbClr val="000090"/>
                </a:solidFill>
                <a:latin typeface="Tahoma"/>
                <a:cs typeface="Tahoma"/>
              </a:rPr>
              <a:t>Barel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,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un testo che ripropone simpaticamente i principi del management e alcune idee per stimolare la creatività.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Ricerche qualitative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una </a:t>
            </a:r>
            <a:r>
              <a:rPr lang="it-IT" sz="19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tratta da </a:t>
            </a:r>
            <a:r>
              <a:rPr lang="it-IT" sz="1900" dirty="0">
                <a:solidFill>
                  <a:srgbClr val="0000FF"/>
                </a:solidFill>
                <a:latin typeface="Tahoma"/>
                <a:cs typeface="Tahoma"/>
              </a:rPr>
              <a:t>La cucina delle </a:t>
            </a:r>
            <a:r>
              <a:rPr lang="it-IT" sz="1900" dirty="0" smtClean="0">
                <a:solidFill>
                  <a:srgbClr val="0000FF"/>
                </a:solidFill>
                <a:latin typeface="Tahoma"/>
                <a:cs typeface="Tahoma"/>
              </a:rPr>
              <a:t>idee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. A logica avrei dovuto inserirla nell’area “Marketing” ma fare ricerche resta una innovazione per gran parte delle PMI …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Ricompensare l’innovazione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l’ultima interessante </a:t>
            </a:r>
            <a:r>
              <a:rPr lang="it-IT" sz="19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 tratta da </a:t>
            </a:r>
            <a:r>
              <a:rPr lang="it-IT" sz="1900" i="1" dirty="0" smtClean="0">
                <a:solidFill>
                  <a:srgbClr val="0000FF"/>
                </a:solidFill>
                <a:latin typeface="Tahoma"/>
                <a:cs typeface="Tahoma"/>
              </a:rPr>
              <a:t>L’innovazione che funziona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Microscopio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telefonico</a:t>
            </a: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un trafiletto: con 10 € il telefonino diventa un microscopio e con 40 un dispositivo per la citometria.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Innovazioni</a:t>
            </a: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: lezioni dal </a:t>
            </a:r>
            <a:r>
              <a:rPr lang="it-IT" sz="1900" dirty="0" smtClean="0">
                <a:solidFill>
                  <a:srgbClr val="FF0000"/>
                </a:solidFill>
                <a:latin typeface="Tahoma"/>
                <a:cs typeface="Tahoma"/>
              </a:rPr>
              <a:t>Novecento</a:t>
            </a:r>
            <a:r>
              <a:rPr lang="it-IT" sz="19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è la prima </a:t>
            </a:r>
            <a:r>
              <a:rPr lang="it-IT" sz="1900" dirty="0" smtClean="0">
                <a:solidFill>
                  <a:srgbClr val="008000"/>
                </a:solidFill>
                <a:latin typeface="Tahoma"/>
                <a:cs typeface="Tahoma"/>
              </a:rPr>
              <a:t>presentazione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critica del </a:t>
            </a:r>
            <a:r>
              <a:rPr lang="it-IT" sz="1900" i="1" dirty="0" smtClean="0">
                <a:solidFill>
                  <a:srgbClr val="000090"/>
                </a:solidFill>
                <a:latin typeface="Tahoma"/>
                <a:cs typeface="Tahoma"/>
              </a:rPr>
              <a:t>Dizionario delle Invenzioni,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 che integra più autorevolmente le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101 idee della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Sciotti. Ho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scelto di 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analizzare il XX secolo e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di selezionare le invenzioni e le scoperte da cui penso si possano trarre importanti lezioni, utili in particolare a </a:t>
            </a:r>
            <a:r>
              <a:rPr lang="it-IT" sz="1900" b="1" dirty="0">
                <a:solidFill>
                  <a:srgbClr val="000090"/>
                </a:solidFill>
                <a:latin typeface="Tahoma"/>
                <a:cs typeface="Tahoma"/>
              </a:rPr>
              <a:t>prevenire gli errori tipici </a:t>
            </a:r>
            <a:r>
              <a:rPr lang="it-IT" sz="1900" dirty="0">
                <a:solidFill>
                  <a:srgbClr val="000090"/>
                </a:solidFill>
                <a:latin typeface="Tahoma"/>
                <a:cs typeface="Tahoma"/>
              </a:rPr>
              <a:t>dell’innovazione</a:t>
            </a:r>
            <a:r>
              <a:rPr lang="it-IT" sz="1900" dirty="0" smtClean="0">
                <a:solidFill>
                  <a:srgbClr val="000090"/>
                </a:solidFill>
                <a:latin typeface="Tahoma"/>
                <a:cs typeface="Tahoma"/>
              </a:rPr>
              <a:t>. Molto interessante!</a:t>
            </a:r>
            <a:endParaRPr lang="it-IT" sz="19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4. CREATIVITA’ E INNOVAZIONE</a:t>
            </a:r>
          </a:p>
        </p:txBody>
      </p:sp>
      <p:pic>
        <p:nvPicPr>
          <p:cNvPr id="2" name="Immagine 1" descr="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3002" y="3501008"/>
            <a:ext cx="830656" cy="1302877"/>
          </a:xfrm>
          <a:prstGeom prst="rect">
            <a:avLst/>
          </a:prstGeom>
        </p:spPr>
      </p:pic>
      <p:pic>
        <p:nvPicPr>
          <p:cNvPr id="3" name="Immagine 2" descr="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5703" y="868510"/>
            <a:ext cx="802899" cy="1229074"/>
          </a:xfrm>
          <a:prstGeom prst="rect">
            <a:avLst/>
          </a:prstGeom>
        </p:spPr>
      </p:pic>
      <p:pic>
        <p:nvPicPr>
          <p:cNvPr id="4" name="Immagine 3" descr="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3002" y="2132856"/>
            <a:ext cx="811804" cy="1256186"/>
          </a:xfrm>
          <a:prstGeom prst="rect">
            <a:avLst/>
          </a:prstGeom>
        </p:spPr>
      </p:pic>
      <p:pic>
        <p:nvPicPr>
          <p:cNvPr id="5" name="Immagine 4" descr="02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851" y="4941168"/>
            <a:ext cx="830656" cy="115212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5975</TotalTime>
  <Words>1891</Words>
  <Application>Microsoft Macintosh PowerPoint</Application>
  <PresentationFormat>Presentazione su schermo (4:3)</PresentationFormat>
  <Paragraphs>205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noname</dc:creator>
  <cp:lastModifiedBy>noname</cp:lastModifiedBy>
  <cp:revision>1568</cp:revision>
  <dcterms:created xsi:type="dcterms:W3CDTF">2013-03-15T21:34:10Z</dcterms:created>
  <dcterms:modified xsi:type="dcterms:W3CDTF">2013-10-07T17:18:44Z</dcterms:modified>
</cp:coreProperties>
</file>