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7" r:id="rId2"/>
    <p:sldId id="291" r:id="rId3"/>
    <p:sldId id="325" r:id="rId4"/>
    <p:sldId id="290" r:id="rId5"/>
    <p:sldId id="318" r:id="rId6"/>
    <p:sldId id="310" r:id="rId7"/>
    <p:sldId id="319" r:id="rId8"/>
    <p:sldId id="320" r:id="rId9"/>
    <p:sldId id="321" r:id="rId10"/>
    <p:sldId id="311" r:id="rId11"/>
    <p:sldId id="322" r:id="rId12"/>
    <p:sldId id="312" r:id="rId13"/>
    <p:sldId id="313" r:id="rId14"/>
    <p:sldId id="324" r:id="rId15"/>
    <p:sldId id="278" r:id="rId1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FCC"/>
    <a:srgbClr val="FFFA92"/>
    <a:srgbClr val="FEFF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8" d="100"/>
          <a:sy n="88" d="100"/>
        </p:scale>
        <p:origin x="-21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utente:Documents:GALLERIE:a%202%20gennaio:questionari%202015%20esiti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utente:Documents:GALLERIE:a%202%20gennaio:questionari%202015%20esit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utente:Documents:GALLERIE:a%202%20gennaio:questionari%202015%20esit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utente:Documents:GALLERIE:a%202%20gennaio:questionari%202015%20esit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utente:Documents:GALLERIE:a%202%20gennaio:questionari%202015%20esiti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utente:Documents:GALLERIE:a%202%20gennaio:questionari%202015%20esiti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utente:Documents:GALLERIE:a%202%20gennaio:questionari%202015%20esiti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utente:Documents:GALLERIE:a%202%20gennaio:questionari%202015%20esiti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utente:Documents:GALLERIE:a%202%20gennaio:questionari%202015%20esiti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utente:Documents:GALLERIE:a%202%20gennaio:questionari%202015%20esit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'quest 2016'!$C$20:$F$20</c:f>
              <c:strCache>
                <c:ptCount val="4"/>
                <c:pt idx="0">
                  <c:v>molto bene</c:v>
                </c:pt>
                <c:pt idx="1">
                  <c:v>meglio così</c:v>
                </c:pt>
                <c:pt idx="2">
                  <c:v>nulla cambia</c:v>
                </c:pt>
                <c:pt idx="3">
                  <c:v>meglio prima</c:v>
                </c:pt>
              </c:strCache>
            </c:strRef>
          </c:cat>
          <c:val>
            <c:numRef>
              <c:f>'quest 2016'!$C$21:$F$21</c:f>
              <c:numCache>
                <c:formatCode>General</c:formatCode>
                <c:ptCount val="4"/>
                <c:pt idx="0">
                  <c:v>48.2</c:v>
                </c:pt>
                <c:pt idx="1">
                  <c:v>41.1</c:v>
                </c:pt>
                <c:pt idx="2">
                  <c:v>7.1</c:v>
                </c:pt>
                <c:pt idx="3">
                  <c:v>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'quest 2016'!$C$33:$G$33</c:f>
              <c:strCache>
                <c:ptCount val="5"/>
                <c:pt idx="0">
                  <c:v>si</c:v>
                </c:pt>
                <c:pt idx="1">
                  <c:v>probabile</c:v>
                </c:pt>
                <c:pt idx="2">
                  <c:v>forse</c:v>
                </c:pt>
                <c:pt idx="3">
                  <c:v>non credo</c:v>
                </c:pt>
                <c:pt idx="4">
                  <c:v>no</c:v>
                </c:pt>
              </c:strCache>
            </c:strRef>
          </c:cat>
          <c:val>
            <c:numRef>
              <c:f>'quest 2016'!$C$34:$G$34</c:f>
              <c:numCache>
                <c:formatCode>General</c:formatCode>
                <c:ptCount val="5"/>
                <c:pt idx="0">
                  <c:v>19.6</c:v>
                </c:pt>
                <c:pt idx="1">
                  <c:v>12.5</c:v>
                </c:pt>
                <c:pt idx="2">
                  <c:v>35.7</c:v>
                </c:pt>
                <c:pt idx="3">
                  <c:v>28.6</c:v>
                </c:pt>
                <c:pt idx="4">
                  <c:v>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'quest 2016'!$J$20:$M$20</c:f>
              <c:strCache>
                <c:ptCount val="4"/>
                <c:pt idx="0">
                  <c:v>molto bene</c:v>
                </c:pt>
                <c:pt idx="1">
                  <c:v>meglio così</c:v>
                </c:pt>
                <c:pt idx="2">
                  <c:v>nulla cambia</c:v>
                </c:pt>
                <c:pt idx="3">
                  <c:v>meglio prima</c:v>
                </c:pt>
              </c:strCache>
            </c:strRef>
          </c:cat>
          <c:val>
            <c:numRef>
              <c:f>'quest 2016'!$J$21:$M$21</c:f>
              <c:numCache>
                <c:formatCode>General</c:formatCode>
                <c:ptCount val="4"/>
                <c:pt idx="0">
                  <c:v>28.3</c:v>
                </c:pt>
                <c:pt idx="1">
                  <c:v>43.4</c:v>
                </c:pt>
                <c:pt idx="2">
                  <c:v>26.4</c:v>
                </c:pt>
                <c:pt idx="3">
                  <c:v>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33"/>
          <c:dLbls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'quest 2016'!$E$23:$F$23</c:f>
              <c:strCache>
                <c:ptCount val="2"/>
                <c:pt idx="0">
                  <c:v>giusta</c:v>
                </c:pt>
                <c:pt idx="1">
                  <c:v>troppa</c:v>
                </c:pt>
              </c:strCache>
            </c:strRef>
          </c:cat>
          <c:val>
            <c:numRef>
              <c:f>'quest 2016'!$E$24:$F$24</c:f>
              <c:numCache>
                <c:formatCode>General</c:formatCode>
                <c:ptCount val="2"/>
                <c:pt idx="0">
                  <c:v>92.3</c:v>
                </c:pt>
                <c:pt idx="1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'quest 2016'!$J$23:$L$23</c:f>
              <c:strCache>
                <c:ptCount val="3"/>
                <c:pt idx="0">
                  <c:v>modesta</c:v>
                </c:pt>
                <c:pt idx="1">
                  <c:v>giusta</c:v>
                </c:pt>
                <c:pt idx="2">
                  <c:v>troppa</c:v>
                </c:pt>
              </c:strCache>
            </c:strRef>
          </c:cat>
          <c:val>
            <c:numRef>
              <c:f>'quest 2016'!$J$24:$L$24</c:f>
              <c:numCache>
                <c:formatCode>General</c:formatCode>
                <c:ptCount val="3"/>
                <c:pt idx="0">
                  <c:v>3.9</c:v>
                </c:pt>
                <c:pt idx="1">
                  <c:v>94.1</c:v>
                </c:pt>
                <c:pt idx="2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'quest 2016'!$J$26:$L$26</c:f>
              <c:strCache>
                <c:ptCount val="3"/>
                <c:pt idx="0">
                  <c:v>modesta</c:v>
                </c:pt>
                <c:pt idx="1">
                  <c:v>giusta</c:v>
                </c:pt>
                <c:pt idx="2">
                  <c:v>troppa</c:v>
                </c:pt>
              </c:strCache>
            </c:strRef>
          </c:cat>
          <c:val>
            <c:numRef>
              <c:f>'quest 2016'!$J$27:$L$27</c:f>
              <c:numCache>
                <c:formatCode>General</c:formatCode>
                <c:ptCount val="3"/>
                <c:pt idx="0">
                  <c:v>5.9</c:v>
                </c:pt>
                <c:pt idx="1">
                  <c:v>84.3</c:v>
                </c:pt>
                <c:pt idx="2">
                  <c:v>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6"/>
          <c:dLbls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'quest 2016'!$J$29:$L$29</c:f>
              <c:strCache>
                <c:ptCount val="3"/>
                <c:pt idx="0">
                  <c:v>modesta</c:v>
                </c:pt>
                <c:pt idx="1">
                  <c:v>giusta</c:v>
                </c:pt>
                <c:pt idx="2">
                  <c:v>troppa</c:v>
                </c:pt>
              </c:strCache>
            </c:strRef>
          </c:cat>
          <c:val>
            <c:numRef>
              <c:f>'quest 2016'!$J$30:$L$30</c:f>
              <c:numCache>
                <c:formatCode>General</c:formatCode>
                <c:ptCount val="3"/>
                <c:pt idx="0">
                  <c:v>5.9</c:v>
                </c:pt>
                <c:pt idx="1">
                  <c:v>80.4</c:v>
                </c:pt>
                <c:pt idx="2">
                  <c:v>13.7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'quest 2016'!$C$28:$E$28</c:f>
              <c:strCache>
                <c:ptCount val="3"/>
                <c:pt idx="0">
                  <c:v>ottima</c:v>
                </c:pt>
                <c:pt idx="1">
                  <c:v>buona</c:v>
                </c:pt>
                <c:pt idx="2">
                  <c:v>media</c:v>
                </c:pt>
              </c:strCache>
            </c:strRef>
          </c:cat>
          <c:val>
            <c:numRef>
              <c:f>'quest 2016'!$C$29:$E$29</c:f>
              <c:numCache>
                <c:formatCode>General</c:formatCode>
                <c:ptCount val="3"/>
                <c:pt idx="0">
                  <c:v>59.6</c:v>
                </c:pt>
                <c:pt idx="1">
                  <c:v>38.5</c:v>
                </c:pt>
                <c:pt idx="2">
                  <c:v>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'quest 2016'!$N$23:$P$23</c:f>
              <c:strCache>
                <c:ptCount val="3"/>
                <c:pt idx="0">
                  <c:v>ottima</c:v>
                </c:pt>
                <c:pt idx="1">
                  <c:v>buona</c:v>
                </c:pt>
                <c:pt idx="2">
                  <c:v>media</c:v>
                </c:pt>
              </c:strCache>
            </c:strRef>
          </c:cat>
          <c:val>
            <c:numRef>
              <c:f>'quest 2016'!$N$24:$P$24</c:f>
              <c:numCache>
                <c:formatCode>General</c:formatCode>
                <c:ptCount val="3"/>
                <c:pt idx="0">
                  <c:v>43.4</c:v>
                </c:pt>
                <c:pt idx="1">
                  <c:v>52.8</c:v>
                </c:pt>
                <c:pt idx="2">
                  <c:v>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'quest 2016'!$D$31:$G$31</c:f>
              <c:strCache>
                <c:ptCount val="4"/>
                <c:pt idx="0">
                  <c:v>probabile</c:v>
                </c:pt>
                <c:pt idx="1">
                  <c:v>forse</c:v>
                </c:pt>
                <c:pt idx="2">
                  <c:v>non credo</c:v>
                </c:pt>
                <c:pt idx="3">
                  <c:v>no</c:v>
                </c:pt>
              </c:strCache>
            </c:strRef>
          </c:cat>
          <c:val>
            <c:numRef>
              <c:f>'quest 2016'!$D$32:$G$32</c:f>
              <c:numCache>
                <c:formatCode>General</c:formatCode>
                <c:ptCount val="4"/>
                <c:pt idx="0">
                  <c:v>14.5</c:v>
                </c:pt>
                <c:pt idx="1">
                  <c:v>27.3</c:v>
                </c:pt>
                <c:pt idx="2">
                  <c:v>43.7</c:v>
                </c:pt>
                <c:pt idx="3">
                  <c:v>14.5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4E634-F984-FD40-B841-49BC83BCB05A}" type="datetimeFigureOut">
              <a:rPr lang="it-IT" smtClean="0"/>
              <a:pPr/>
              <a:t>04/11/2015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6B29D-77C6-9E44-834F-FC8154909FE9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76305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18F84-3E89-AC47-8D05-25099004FE39}" type="datetimeFigureOut">
              <a:rPr lang="it-IT" smtClean="0"/>
              <a:pPr/>
              <a:t>04/11/2015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68FFD-F192-A243-B7EF-5788A249168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44593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F767-70A9-7348-B61E-159C10D0F6E1}" type="datetime1">
              <a:rPr lang="it-IT" smtClean="0"/>
              <a:t>04/11/2015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F559-29B0-454C-B528-23BE296A0AA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advTm="64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35B5-2D81-6C4B-9512-0C39F7162F95}" type="datetime1">
              <a:rPr lang="it-IT" smtClean="0"/>
              <a:t>04/11/2015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F559-29B0-454C-B528-23BE296A0AA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advTm="64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7F6A-864B-6D42-8582-D0F9D90ECEFB}" type="datetime1">
              <a:rPr lang="it-IT" smtClean="0"/>
              <a:t>04/11/2015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F559-29B0-454C-B528-23BE296A0AA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advTm="64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8E3D-993D-C241-A168-D0B8B554771B}" type="datetime1">
              <a:rPr lang="it-IT" smtClean="0"/>
              <a:t>04/11/2015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F559-29B0-454C-B528-23BE296A0AA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advTm="64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5FC05-83DE-E349-915B-ABF7ED08AF7E}" type="datetime1">
              <a:rPr lang="it-IT" smtClean="0"/>
              <a:t>04/11/2015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F559-29B0-454C-B528-23BE296A0AA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advTm="64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4BDC-3B9A-E14B-8F17-CC26D88862E5}" type="datetime1">
              <a:rPr lang="it-IT" smtClean="0"/>
              <a:t>04/11/2015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F559-29B0-454C-B528-23BE296A0AA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advTm="64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0BB5-6163-704F-B894-9758375B9DDA}" type="datetime1">
              <a:rPr lang="it-IT" smtClean="0"/>
              <a:t>04/11/2015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F559-29B0-454C-B528-23BE296A0AA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advTm="64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9B73E-8775-FC41-9D80-1888E75E7495}" type="datetime1">
              <a:rPr lang="it-IT" smtClean="0"/>
              <a:t>04/11/2015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F559-29B0-454C-B528-23BE296A0AA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advTm="64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6E94-A5BF-3942-A3CC-D8EA5FD3FBB6}" type="datetime1">
              <a:rPr lang="it-IT" smtClean="0"/>
              <a:t>04/11/2015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F559-29B0-454C-B528-23BE296A0AA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advTm="64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612E-7648-7048-B78E-36C3BE0D86FD}" type="datetime1">
              <a:rPr lang="it-IT" smtClean="0"/>
              <a:t>04/11/2015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F559-29B0-454C-B528-23BE296A0AA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advTm="64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6D87-3442-5943-B922-C73107AB0B85}" type="datetime1">
              <a:rPr lang="it-IT" smtClean="0"/>
              <a:t>04/11/2015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F559-29B0-454C-B528-23BE296A0AA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advTm="64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9E274-CB74-C844-8203-299298AAC37B}" type="datetime1">
              <a:rPr lang="it-IT" smtClean="0"/>
              <a:t>04/11/2015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4F559-29B0-454C-B528-23BE296A0AAB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advTm="6400">
    <p:dissolve/>
  </p:transition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ira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81000"/>
            <a:ext cx="193003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5"/>
          <p:cNvSpPr/>
          <p:nvPr/>
        </p:nvSpPr>
        <p:spPr>
          <a:xfrm>
            <a:off x="3733800" y="533400"/>
            <a:ext cx="1600200" cy="167640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000090"/>
                </a:solidFill>
                <a:latin typeface="Tahoma"/>
                <a:cs typeface="Tahoma"/>
              </a:rPr>
              <a:t>MARCO GALLERI </a:t>
            </a:r>
            <a:endParaRPr lang="it-IT" sz="12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endParaRPr lang="it-IT" sz="14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s</a:t>
            </a:r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trategia</a:t>
            </a:r>
          </a:p>
          <a:p>
            <a:pPr algn="ctr"/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o</a:t>
            </a:r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rganizzazione </a:t>
            </a:r>
          </a:p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comunicazione </a:t>
            </a:r>
          </a:p>
          <a:p>
            <a:pPr algn="ctr"/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m</a:t>
            </a:r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arketing</a:t>
            </a:r>
          </a:p>
        </p:txBody>
      </p:sp>
      <p:sp>
        <p:nvSpPr>
          <p:cNvPr id="7" name="Rettangolo 6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lnSpc>
                <a:spcPct val="80000"/>
              </a:lnSpc>
            </a:pPr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I</a:t>
            </a:r>
            <a:r>
              <a:rPr lang="it-IT" sz="1200" dirty="0" smtClean="0">
                <a:solidFill>
                  <a:srgbClr val="000090"/>
                </a:solidFill>
                <a:latin typeface="Tahoma" charset="0"/>
              </a:rPr>
              <a:t>l Poggio 58036 Sassofortino (GR) tel. &amp; fax 0564.567.118 mobile 333.2456.338 www.marcogalleri.it  marco@marcogalleri.it</a:t>
            </a:r>
            <a:endParaRPr lang="it-IT" sz="1200" dirty="0" smtClean="0">
              <a:solidFill>
                <a:srgbClr val="000090"/>
              </a:solidFill>
              <a:latin typeface="Tahoma"/>
              <a:cs typeface="Tahoma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F559-29B0-454C-B528-23BE296A0AAB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8" name="Immagine 7" descr="sole.jpg"/>
          <p:cNvPicPr>
            <a:picLocks noChangeAspect="1"/>
          </p:cNvPicPr>
          <p:nvPr/>
        </p:nvPicPr>
        <p:blipFill>
          <a:blip r:embed="rId3" cstate="email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248400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251520" y="2924944"/>
            <a:ext cx="86409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ESITI DEI QUESTIONARI</a:t>
            </a:r>
          </a:p>
          <a:p>
            <a:pPr algn="ctr"/>
            <a:endParaRPr lang="it-IT" sz="3200" b="1" dirty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2400" dirty="0" smtClean="0">
                <a:solidFill>
                  <a:srgbClr val="000090"/>
                </a:solidFill>
                <a:latin typeface="Tahoma"/>
                <a:cs typeface="Tahoma"/>
              </a:rPr>
              <a:t>Gradimento delle </a:t>
            </a:r>
            <a:r>
              <a:rPr lang="it-IT" sz="2400" i="1" dirty="0" smtClean="0">
                <a:solidFill>
                  <a:srgbClr val="000090"/>
                </a:solidFill>
                <a:latin typeface="Tahoma"/>
                <a:cs typeface="Tahoma"/>
              </a:rPr>
              <a:t>Gallerie Galleri</a:t>
            </a:r>
            <a:r>
              <a:rPr lang="it-IT" sz="2400" dirty="0" smtClean="0">
                <a:solidFill>
                  <a:srgbClr val="000090"/>
                </a:solidFill>
                <a:latin typeface="Tahoma"/>
                <a:cs typeface="Tahoma"/>
              </a:rPr>
              <a:t> del 2015</a:t>
            </a:r>
            <a:endParaRPr lang="it-IT" sz="2400" dirty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endParaRPr lang="it-IT" sz="2400" dirty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1400" dirty="0" smtClean="0">
                <a:solidFill>
                  <a:srgbClr val="000090"/>
                </a:solidFill>
                <a:latin typeface="Tahoma"/>
                <a:cs typeface="Tahoma"/>
              </a:rPr>
              <a:t>Edizione del 1 gennaio 2016</a:t>
            </a:r>
          </a:p>
          <a:p>
            <a:pPr algn="ctr"/>
            <a:endParaRPr lang="it-IT" sz="1400" dirty="0" smtClean="0">
              <a:solidFill>
                <a:srgbClr val="000090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  <p:transition xmlns:p14="http://schemas.microsoft.com/office/powerpoint/2010/main" advTm="6400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7. QUALITA’ DEI CONTENUTI DEI PDF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F559-29B0-454C-B528-23BE296A0AAB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1703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Teoria e Pratica d’Azienda. www.marcogalleri.it</a:t>
            </a:r>
          </a:p>
        </p:txBody>
      </p:sp>
      <p:pic>
        <p:nvPicPr>
          <p:cNvPr id="12" name="Picture 4" descr="spira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7483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mmagine 12" descr="images-2.jpeg"/>
          <p:cNvPicPr>
            <a:picLocks noChangeAspect="1"/>
          </p:cNvPicPr>
          <p:nvPr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696" y="638072"/>
            <a:ext cx="5527232" cy="5527232"/>
          </a:xfrm>
          <a:prstGeom prst="rect">
            <a:avLst/>
          </a:prstGeom>
        </p:spPr>
      </p:pic>
      <p:sp>
        <p:nvSpPr>
          <p:cNvPr id="7" name="Segnaposto contenuto 2"/>
          <p:cNvSpPr txBox="1">
            <a:spLocks/>
          </p:cNvSpPr>
          <p:nvPr/>
        </p:nvSpPr>
        <p:spPr>
          <a:xfrm>
            <a:off x="169430" y="5733256"/>
            <a:ext cx="8875450" cy="432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it-IT" sz="2400" dirty="0" smtClean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Nessuno ha risposto “scarsa” e “pessima”</a:t>
            </a:r>
            <a:endParaRPr lang="it-IT" sz="2400" dirty="0" smtClean="0">
              <a:solidFill>
                <a:srgbClr val="000090"/>
              </a:solidFill>
              <a:latin typeface="Tahoma"/>
              <a:cs typeface="Tahoma"/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1246007"/>
              </p:ext>
            </p:extLst>
          </p:nvPr>
        </p:nvGraphicFramePr>
        <p:xfrm>
          <a:off x="1475656" y="908720"/>
          <a:ext cx="705678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8670276"/>
      </p:ext>
    </p:extLst>
  </p:cSld>
  <p:clrMapOvr>
    <a:masterClrMapping/>
  </p:clrMapOvr>
  <p:transition xmlns:p14="http://schemas.microsoft.com/office/powerpoint/2010/main" advTm="6400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8. QUALITA’ DEI CONTENUTI DEI PPT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F559-29B0-454C-B528-23BE296A0AAB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1703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Teoria e Pratica d’Azienda. www.marcogalleri.it</a:t>
            </a:r>
          </a:p>
        </p:txBody>
      </p:sp>
      <p:pic>
        <p:nvPicPr>
          <p:cNvPr id="12" name="Picture 4" descr="spira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7483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mmagine 12" descr="images-2.jpeg"/>
          <p:cNvPicPr>
            <a:picLocks noChangeAspect="1"/>
          </p:cNvPicPr>
          <p:nvPr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696" y="638072"/>
            <a:ext cx="5527232" cy="5527232"/>
          </a:xfrm>
          <a:prstGeom prst="rect">
            <a:avLst/>
          </a:prstGeom>
        </p:spPr>
      </p:pic>
      <p:sp>
        <p:nvSpPr>
          <p:cNvPr id="7" name="Segnaposto contenuto 2"/>
          <p:cNvSpPr txBox="1">
            <a:spLocks/>
          </p:cNvSpPr>
          <p:nvPr/>
        </p:nvSpPr>
        <p:spPr>
          <a:xfrm>
            <a:off x="169430" y="5733256"/>
            <a:ext cx="8875450" cy="432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it-IT" sz="2400" dirty="0" smtClean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Nessuno ha risposto “scarsa” e “pessima”</a:t>
            </a:r>
            <a:endParaRPr lang="it-IT" sz="2400" dirty="0" smtClean="0">
              <a:solidFill>
                <a:srgbClr val="000090"/>
              </a:solidFill>
              <a:latin typeface="Tahoma"/>
              <a:cs typeface="Tahoma"/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3608414"/>
              </p:ext>
            </p:extLst>
          </p:nvPr>
        </p:nvGraphicFramePr>
        <p:xfrm>
          <a:off x="1403648" y="980728"/>
          <a:ext cx="705678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89694651"/>
      </p:ext>
    </p:extLst>
  </p:cSld>
  <p:clrMapOvr>
    <a:masterClrMapping/>
  </p:clrMapOvr>
  <p:transition xmlns:p14="http://schemas.microsoft.com/office/powerpoint/2010/main" advTm="6400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8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379733" y="651498"/>
            <a:ext cx="8291264" cy="5760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dirty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Nel 2016 pensi di </a:t>
            </a:r>
            <a:r>
              <a:rPr lang="it-IT" sz="2400" dirty="0" smtClean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partecipare?</a:t>
            </a:r>
            <a:endParaRPr lang="it-IT" sz="2400" dirty="0" smtClean="0">
              <a:solidFill>
                <a:srgbClr val="000090"/>
              </a:solidFill>
              <a:latin typeface="Tahoma"/>
              <a:cs typeface="Tahoma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9. CORSI TERMALI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F559-29B0-454C-B528-23BE296A0AAB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1703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Teoria e Pratica d’Azienda. www.marcogalleri.it</a:t>
            </a:r>
          </a:p>
        </p:txBody>
      </p:sp>
      <p:pic>
        <p:nvPicPr>
          <p:cNvPr id="12" name="Picture 4" descr="spira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7483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6" descr="images.jpeg"/>
          <p:cNvPicPr>
            <a:picLocks noChangeAspect="1"/>
          </p:cNvPicPr>
          <p:nvPr/>
        </p:nvPicPr>
        <p:blipFill>
          <a:blip r:embed="rId3">
            <a:alphaModFix amt="2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" y="618906"/>
            <a:ext cx="9160990" cy="5649308"/>
          </a:xfrm>
          <a:prstGeom prst="rect">
            <a:avLst/>
          </a:prstGeom>
        </p:spPr>
      </p:pic>
      <p:sp>
        <p:nvSpPr>
          <p:cNvPr id="8" name="Segnaposto contenuto 2"/>
          <p:cNvSpPr txBox="1">
            <a:spLocks/>
          </p:cNvSpPr>
          <p:nvPr/>
        </p:nvSpPr>
        <p:spPr>
          <a:xfrm>
            <a:off x="107504" y="5085184"/>
            <a:ext cx="8875450" cy="11632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r>
              <a:rPr lang="it-IT" sz="2400" dirty="0" smtClean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Nessuno ha risposto “sì”; i “forse” li interpreto prudentemente come un modo gentile di dire “non credo”. Peccato perché i programmi e l’ambiente sono di altissima qualità.</a:t>
            </a:r>
            <a:endParaRPr lang="it-IT" sz="2400" dirty="0" smtClean="0">
              <a:solidFill>
                <a:srgbClr val="000090"/>
              </a:solidFill>
              <a:latin typeface="Tahoma"/>
              <a:cs typeface="Tahoma"/>
            </a:endParaRPr>
          </a:p>
        </p:txBody>
      </p:sp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928681"/>
              </p:ext>
            </p:extLst>
          </p:nvPr>
        </p:nvGraphicFramePr>
        <p:xfrm>
          <a:off x="1403648" y="1124744"/>
          <a:ext cx="684076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4" name="Connettore 1 13"/>
          <p:cNvCxnSpPr/>
          <p:nvPr/>
        </p:nvCxnSpPr>
        <p:spPr>
          <a:xfrm flipV="1">
            <a:off x="4211960" y="1412776"/>
            <a:ext cx="0" cy="1944216"/>
          </a:xfrm>
          <a:prstGeom prst="line">
            <a:avLst/>
          </a:prstGeom>
          <a:ln w="50800">
            <a:solidFill>
              <a:srgbClr val="FF66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flipV="1">
            <a:off x="4211960" y="2204864"/>
            <a:ext cx="1440160" cy="1152128"/>
          </a:xfrm>
          <a:prstGeom prst="line">
            <a:avLst/>
          </a:prstGeom>
          <a:ln w="50800">
            <a:solidFill>
              <a:srgbClr val="FF66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670276"/>
      </p:ext>
    </p:extLst>
  </p:cSld>
  <p:clrMapOvr>
    <a:masterClrMapping/>
  </p:clrMapOvr>
  <p:transition xmlns:p14="http://schemas.microsoft.com/office/powerpoint/2010/main" advTm="6400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Graphic spid="13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10. </a:t>
            </a:r>
            <a:r>
              <a:rPr lang="it-IT" sz="3200" b="1" i="1" dirty="0" smtClean="0">
                <a:solidFill>
                  <a:srgbClr val="000090"/>
                </a:solidFill>
                <a:latin typeface="Tahoma"/>
                <a:cs typeface="Tahoma"/>
              </a:rPr>
              <a:t>PREVEDERE PER DECIDERE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F559-29B0-454C-B528-23BE296A0AAB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1703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Teoria e Pratica d’Azienda. www.marcogalleri.it</a:t>
            </a:r>
          </a:p>
        </p:txBody>
      </p:sp>
      <p:pic>
        <p:nvPicPr>
          <p:cNvPr id="12" name="Picture 4" descr="spira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7483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magine 2" descr="images.jpeg"/>
          <p:cNvPicPr>
            <a:picLocks noChangeAspect="1"/>
          </p:cNvPicPr>
          <p:nvPr/>
        </p:nvPicPr>
        <p:blipFill>
          <a:blip r:embed="rId3">
            <a:alphaModFix amt="2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" y="618906"/>
            <a:ext cx="9160990" cy="5649308"/>
          </a:xfrm>
          <a:prstGeom prst="rect">
            <a:avLst/>
          </a:prstGeom>
        </p:spPr>
      </p:pic>
      <p:sp>
        <p:nvSpPr>
          <p:cNvPr id="13" name="Segnaposto contenuto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040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dirty="0" smtClean="0">
                <a:solidFill>
                  <a:srgbClr val="000090"/>
                </a:solidFill>
                <a:latin typeface="Tahoma"/>
                <a:cs typeface="Tahoma"/>
              </a:rPr>
              <a:t>Nel 2016 pensi di acquistarlo?</a:t>
            </a:r>
            <a:endParaRPr lang="it-IT" sz="2400" dirty="0">
              <a:solidFill>
                <a:srgbClr val="000090"/>
              </a:solidFill>
              <a:latin typeface="Tahoma"/>
              <a:cs typeface="Tahoma"/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07504" y="4725144"/>
            <a:ext cx="8875450" cy="14401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r>
              <a:rPr lang="it-IT" sz="2000" dirty="0" smtClean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Pochini, peccato perché il libro contiene innovazioni pratiche molto utili per tutti e</a:t>
            </a:r>
            <a:r>
              <a:rPr lang="it-IT" sz="2000" b="1" dirty="0" smtClean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 indispensabili 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per chi non gode di uno stipendio fisso. Invece </a:t>
            </a:r>
            <a:r>
              <a:rPr lang="it-IT" sz="2000" i="1" dirty="0" smtClean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Una Piccola Utopia 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(atteso per fine aprile) è politico e assai meno impegnativo cognitivamente; spero sia più attraente perché vi è un </a:t>
            </a:r>
            <a:r>
              <a:rPr lang="it-IT" sz="2000" b="1" dirty="0" smtClean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estremo bisogno </a:t>
            </a:r>
            <a:r>
              <a:rPr lang="it-IT" sz="2000" dirty="0" smtClean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di cambiare alcuni esiziali paradigmi del capitalismo deregolamentato.</a:t>
            </a:r>
            <a:endParaRPr lang="it-IT" sz="2000" dirty="0" smtClean="0">
              <a:solidFill>
                <a:srgbClr val="000090"/>
              </a:solidFill>
              <a:latin typeface="Tahoma"/>
              <a:cs typeface="Tahoma"/>
            </a:endParaRP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8416405"/>
              </p:ext>
            </p:extLst>
          </p:nvPr>
        </p:nvGraphicFramePr>
        <p:xfrm>
          <a:off x="1187624" y="836712"/>
          <a:ext cx="691276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4" name="Connettore 1 13"/>
          <p:cNvCxnSpPr/>
          <p:nvPr/>
        </p:nvCxnSpPr>
        <p:spPr>
          <a:xfrm flipV="1">
            <a:off x="4067944" y="1196752"/>
            <a:ext cx="0" cy="1944216"/>
          </a:xfrm>
          <a:prstGeom prst="line">
            <a:avLst/>
          </a:prstGeom>
          <a:ln w="50800">
            <a:solidFill>
              <a:srgbClr val="FF66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4067944" y="3164130"/>
            <a:ext cx="1575792" cy="711696"/>
          </a:xfrm>
          <a:prstGeom prst="line">
            <a:avLst/>
          </a:prstGeom>
          <a:ln w="50800">
            <a:solidFill>
              <a:srgbClr val="FF66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670276"/>
      </p:ext>
    </p:extLst>
  </p:cSld>
  <p:clrMapOvr>
    <a:masterClrMapping/>
  </p:clrMapOvr>
  <p:transition xmlns:p14="http://schemas.microsoft.com/office/powerpoint/2010/main" advTm="6400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Graphic spid="9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3B4F559-29B0-454C-B528-23BE296A0AAB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1703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Teoria e Pratica d’Azienda. www.marcogalleri.it</a:t>
            </a:r>
          </a:p>
        </p:txBody>
      </p:sp>
      <p:pic>
        <p:nvPicPr>
          <p:cNvPr id="11" name="Picture 4" descr="spira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7483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magine 2" descr="febbraio.png"/>
          <p:cNvPicPr>
            <a:picLocks noChangeAspect="1"/>
          </p:cNvPicPr>
          <p:nvPr/>
        </p:nvPicPr>
        <p:blipFill>
          <a:blip r:embed="rId3">
            <a:alphaModFix am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78" y="609600"/>
            <a:ext cx="9125822" cy="5618240"/>
          </a:xfrm>
          <a:prstGeom prst="rect">
            <a:avLst/>
          </a:prstGeom>
        </p:spPr>
      </p:pic>
      <p:sp>
        <p:nvSpPr>
          <p:cNvPr id="14" name="Segnaposto contenuto 2"/>
          <p:cNvSpPr txBox="1">
            <a:spLocks/>
          </p:cNvSpPr>
          <p:nvPr/>
        </p:nvSpPr>
        <p:spPr>
          <a:xfrm>
            <a:off x="197982" y="836712"/>
            <a:ext cx="8766505" cy="5112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/>
              <a:buChar char="•"/>
            </a:pPr>
            <a:r>
              <a:rPr lang="it-IT" dirty="0" smtClean="0">
                <a:solidFill>
                  <a:srgbClr val="FF0000"/>
                </a:solidFill>
                <a:latin typeface="Tahoma"/>
                <a:cs typeface="Tahoma"/>
              </a:rPr>
              <a:t>La frequenza mensile e la grafica del pdf di presentazione sono stati valutati come dei </a:t>
            </a:r>
            <a:r>
              <a:rPr lang="it-IT" b="1" dirty="0" smtClean="0">
                <a:solidFill>
                  <a:srgbClr val="FF0000"/>
                </a:solidFill>
                <a:latin typeface="Tahoma"/>
                <a:cs typeface="Tahoma"/>
              </a:rPr>
              <a:t>miglioramenti.</a:t>
            </a:r>
          </a:p>
          <a:p>
            <a:pPr marL="457200" indent="-457200" algn="just">
              <a:buFont typeface="Arial"/>
              <a:buChar char="•"/>
            </a:pPr>
            <a:r>
              <a:rPr lang="it-IT" dirty="0" smtClean="0">
                <a:solidFill>
                  <a:srgbClr val="000090"/>
                </a:solidFill>
                <a:latin typeface="Tahoma"/>
                <a:cs typeface="Tahoma"/>
              </a:rPr>
              <a:t>Le quantità degli allegati e delle fonti sono reputati </a:t>
            </a:r>
            <a:r>
              <a:rPr lang="it-IT" b="1" dirty="0" smtClean="0">
                <a:solidFill>
                  <a:srgbClr val="000090"/>
                </a:solidFill>
                <a:latin typeface="Tahoma"/>
                <a:cs typeface="Tahoma"/>
              </a:rPr>
              <a:t>giusti.</a:t>
            </a:r>
          </a:p>
          <a:p>
            <a:pPr marL="457200" indent="-457200" algn="just">
              <a:buFont typeface="Arial"/>
              <a:buChar char="•"/>
            </a:pPr>
            <a:r>
              <a:rPr lang="it-IT" dirty="0" smtClean="0">
                <a:solidFill>
                  <a:srgbClr val="FF0000"/>
                </a:solidFill>
                <a:latin typeface="Tahoma"/>
                <a:cs typeface="Tahoma"/>
              </a:rPr>
              <a:t>I corsi termali sono considerati </a:t>
            </a:r>
            <a:r>
              <a:rPr lang="it-IT" b="1" dirty="0" smtClean="0">
                <a:solidFill>
                  <a:srgbClr val="FF0000"/>
                </a:solidFill>
                <a:latin typeface="Tahoma"/>
                <a:cs typeface="Tahoma"/>
              </a:rPr>
              <a:t>praticabili </a:t>
            </a:r>
            <a:r>
              <a:rPr lang="it-IT" dirty="0" smtClean="0">
                <a:solidFill>
                  <a:srgbClr val="FF0000"/>
                </a:solidFill>
                <a:latin typeface="Tahoma"/>
                <a:cs typeface="Tahoma"/>
              </a:rPr>
              <a:t>da quattro rispondenti su dieci.</a:t>
            </a:r>
          </a:p>
          <a:p>
            <a:pPr marL="457200" indent="-457200" algn="just">
              <a:buFont typeface="Arial"/>
              <a:buChar char="•"/>
            </a:pPr>
            <a:r>
              <a:rPr lang="it-IT" dirty="0" smtClean="0">
                <a:solidFill>
                  <a:srgbClr val="000090"/>
                </a:solidFill>
                <a:latin typeface="Tahoma"/>
                <a:cs typeface="Tahoma"/>
              </a:rPr>
              <a:t>Il nuovo libro, </a:t>
            </a:r>
            <a:r>
              <a:rPr lang="it-IT" i="1" dirty="0" smtClean="0">
                <a:solidFill>
                  <a:srgbClr val="000090"/>
                </a:solidFill>
                <a:latin typeface="Tahoma"/>
                <a:cs typeface="Tahoma"/>
              </a:rPr>
              <a:t>Prevedere per decidere</a:t>
            </a:r>
            <a:r>
              <a:rPr lang="it-IT" dirty="0" smtClean="0">
                <a:solidFill>
                  <a:srgbClr val="000090"/>
                </a:solidFill>
                <a:latin typeface="Tahoma"/>
                <a:cs typeface="Tahoma"/>
              </a:rPr>
              <a:t>, atteso a giugno, </a:t>
            </a:r>
            <a:r>
              <a:rPr lang="it-IT" b="1" dirty="0" smtClean="0">
                <a:solidFill>
                  <a:srgbClr val="000090"/>
                </a:solidFill>
                <a:latin typeface="Tahoma"/>
                <a:cs typeface="Tahoma"/>
              </a:rPr>
              <a:t>suscita l’interesse </a:t>
            </a:r>
            <a:r>
              <a:rPr lang="it-IT" dirty="0" smtClean="0">
                <a:solidFill>
                  <a:srgbClr val="000090"/>
                </a:solidFill>
                <a:latin typeface="Tahoma"/>
                <a:cs typeface="Tahoma"/>
              </a:rPr>
              <a:t>di circa un terzo dei </a:t>
            </a:r>
            <a:r>
              <a:rPr lang="it-IT" i="1" dirty="0" smtClean="0">
                <a:solidFill>
                  <a:srgbClr val="000090"/>
                </a:solidFill>
                <a:latin typeface="Tahoma"/>
                <a:cs typeface="Tahoma"/>
              </a:rPr>
              <a:t>Galleristi</a:t>
            </a:r>
            <a:r>
              <a:rPr lang="it-IT" dirty="0" smtClean="0">
                <a:solidFill>
                  <a:srgbClr val="000090"/>
                </a:solidFill>
                <a:latin typeface="Tahoma"/>
                <a:cs typeface="Tahoma"/>
              </a:rPr>
              <a:t>.</a:t>
            </a:r>
          </a:p>
          <a:p>
            <a:r>
              <a:rPr lang="it-IT" dirty="0" smtClean="0">
                <a:solidFill>
                  <a:srgbClr val="FF0000"/>
                </a:solidFill>
                <a:latin typeface="Tahoma"/>
                <a:cs typeface="Tahoma"/>
              </a:rPr>
              <a:t>Ancora grazie a tutti.</a:t>
            </a:r>
          </a:p>
          <a:p>
            <a:pPr marL="457200" indent="-457200" algn="just">
              <a:buFont typeface="Arial"/>
              <a:buChar char="•"/>
            </a:pPr>
            <a:endParaRPr lang="it-IT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IN SINTESI</a:t>
            </a:r>
          </a:p>
        </p:txBody>
      </p:sp>
    </p:spTree>
    <p:extLst>
      <p:ext uri="{BB962C8B-B14F-4D97-AF65-F5344CB8AC3E}">
        <p14:creationId xmlns:p14="http://schemas.microsoft.com/office/powerpoint/2010/main" val="3251268148"/>
      </p:ext>
    </p:extLst>
  </p:cSld>
  <p:clrMapOvr>
    <a:masterClrMapping/>
  </p:clrMapOvr>
  <p:transition xmlns:p14="http://schemas.microsoft.com/office/powerpoint/2010/main" advTm="6400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95400" y="3429000"/>
            <a:ext cx="6611938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ANALISI STRATEGICHE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PIANI </a:t>
            </a:r>
            <a:r>
              <a:rPr lang="it-IT" sz="2000" dirty="0" err="1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D’AFFARI</a:t>
            </a: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E OPERATIVI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SOLUZIONI ORGANIZZATIVE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SELEZIONE E GESTIONE DEI COLLABORATORI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SUCCESSIONE GENERAZIONALE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RICERCHE </a:t>
            </a:r>
            <a:r>
              <a:rPr lang="it-IT" sz="2000" dirty="0" err="1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DI</a:t>
            </a: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MERCATO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COSTRUZIONE DELL’IMMAGINE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t-IT" sz="2000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CORSI PER IMPRENDITORI</a:t>
            </a:r>
          </a:p>
        </p:txBody>
      </p:sp>
      <p:pic>
        <p:nvPicPr>
          <p:cNvPr id="6" name="Picture 4" descr="spira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81000"/>
            <a:ext cx="193003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3733800" y="533400"/>
            <a:ext cx="1600200" cy="1676400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000090"/>
                </a:solidFill>
                <a:latin typeface="Tahoma"/>
                <a:cs typeface="Tahoma"/>
              </a:rPr>
              <a:t>MARCO GALLERI </a:t>
            </a:r>
            <a:endParaRPr lang="it-IT" sz="12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endParaRPr lang="it-IT" sz="14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algn="ctr"/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s</a:t>
            </a:r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trategia</a:t>
            </a:r>
          </a:p>
          <a:p>
            <a:pPr algn="ctr"/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o</a:t>
            </a:r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rganizzazione </a:t>
            </a:r>
          </a:p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comunicazione </a:t>
            </a:r>
          </a:p>
          <a:p>
            <a:pPr algn="ctr"/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m</a:t>
            </a:r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arketing</a:t>
            </a:r>
          </a:p>
        </p:txBody>
      </p:sp>
      <p:sp>
        <p:nvSpPr>
          <p:cNvPr id="8" name="Rettangolo 7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lnSpc>
                <a:spcPct val="80000"/>
              </a:lnSpc>
            </a:pPr>
            <a:r>
              <a:rPr lang="it-IT" sz="1200" dirty="0">
                <a:solidFill>
                  <a:srgbClr val="000090"/>
                </a:solidFill>
                <a:latin typeface="Tahoma"/>
                <a:cs typeface="Tahoma"/>
              </a:rPr>
              <a:t>I</a:t>
            </a:r>
            <a:r>
              <a:rPr lang="it-IT" sz="1200" dirty="0" smtClean="0">
                <a:solidFill>
                  <a:srgbClr val="000090"/>
                </a:solidFill>
                <a:latin typeface="Tahoma" charset="0"/>
              </a:rPr>
              <a:t>l Poggio 58036 Sassofortino (GR) tel. &amp; fax 0564.567.118 mobile 333.2456.338 www.marcogalleri.it  marco@marcogalleri.it</a:t>
            </a:r>
            <a:endParaRPr lang="it-IT" sz="1200" dirty="0" smtClean="0">
              <a:solidFill>
                <a:srgbClr val="000090"/>
              </a:solidFill>
              <a:latin typeface="Tahoma"/>
              <a:cs typeface="Tahoma"/>
            </a:endParaRPr>
          </a:p>
        </p:txBody>
      </p:sp>
      <p:pic>
        <p:nvPicPr>
          <p:cNvPr id="10" name="Immagine 9" descr="sole.jpg"/>
          <p:cNvPicPr>
            <a:picLocks noChangeAspect="1"/>
          </p:cNvPicPr>
          <p:nvPr/>
        </p:nvPicPr>
        <p:blipFill>
          <a:blip r:embed="rId3" cstate="email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248400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1295400" y="25146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rgbClr val="000090"/>
                </a:solidFill>
                <a:latin typeface="Lucida Handwriting"/>
                <a:cs typeface="Lucida Handwriting"/>
              </a:rPr>
              <a:t>Grazie per l’attenzione</a:t>
            </a:r>
            <a:endParaRPr lang="it-IT" sz="3600" dirty="0">
              <a:solidFill>
                <a:srgbClr val="000090"/>
              </a:solidFill>
              <a:latin typeface="Lucida Handwriting"/>
              <a:cs typeface="Lucida Handwriting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F559-29B0-454C-B528-23BE296A0AAB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advTm="6400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F559-29B0-454C-B528-23BE296A0AAB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Indice </a:t>
            </a:r>
          </a:p>
        </p:txBody>
      </p:sp>
      <p:sp>
        <p:nvSpPr>
          <p:cNvPr id="9" name="Rettangolo 8"/>
          <p:cNvSpPr/>
          <p:nvPr/>
        </p:nvSpPr>
        <p:spPr>
          <a:xfrm>
            <a:off x="1703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Teoria e Pratica d’Azienda. www.marcogalleri.it</a:t>
            </a:r>
          </a:p>
        </p:txBody>
      </p:sp>
      <p:pic>
        <p:nvPicPr>
          <p:cNvPr id="11" name="Picture 4" descr="spira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7483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egnaposto contenuto 2"/>
          <p:cNvSpPr>
            <a:spLocks noGrp="1"/>
          </p:cNvSpPr>
          <p:nvPr>
            <p:ph idx="1"/>
          </p:nvPr>
        </p:nvSpPr>
        <p:spPr>
          <a:xfrm>
            <a:off x="42297" y="609600"/>
            <a:ext cx="9101703" cy="5638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2100" dirty="0" smtClean="0">
                <a:solidFill>
                  <a:srgbClr val="FF0000"/>
                </a:solidFill>
                <a:latin typeface="Tahoma"/>
                <a:cs typeface="Tahoma"/>
              </a:rPr>
              <a:t>Premessa </a:t>
            </a:r>
          </a:p>
          <a:p>
            <a:pPr marL="0" indent="0" algn="ctr">
              <a:buNone/>
            </a:pPr>
            <a:endParaRPr lang="it-IT" sz="21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it-IT" sz="2100" dirty="0" smtClean="0">
                <a:solidFill>
                  <a:srgbClr val="000090"/>
                </a:solidFill>
                <a:latin typeface="Tahoma"/>
                <a:cs typeface="Tahoma"/>
              </a:rPr>
              <a:t>Frequenza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it-IT" sz="2100" dirty="0" smtClean="0">
                <a:solidFill>
                  <a:srgbClr val="FF0000"/>
                </a:solidFill>
                <a:latin typeface="Tahoma"/>
                <a:cs typeface="Tahoma"/>
              </a:rPr>
              <a:t>Grafica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it-IT" sz="2100" dirty="0" smtClean="0">
                <a:solidFill>
                  <a:srgbClr val="000090"/>
                </a:solidFill>
                <a:latin typeface="Tahoma"/>
                <a:cs typeface="Tahoma"/>
              </a:rPr>
              <a:t>Quantità degli articoli (pdf)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it-IT" sz="2100" dirty="0">
                <a:solidFill>
                  <a:srgbClr val="FF0000"/>
                </a:solidFill>
                <a:latin typeface="Tahoma"/>
                <a:cs typeface="Tahoma"/>
              </a:rPr>
              <a:t>Quantità </a:t>
            </a:r>
            <a:r>
              <a:rPr lang="it-IT" sz="2100" dirty="0" smtClean="0">
                <a:solidFill>
                  <a:srgbClr val="FF0000"/>
                </a:solidFill>
                <a:latin typeface="Tahoma"/>
                <a:cs typeface="Tahoma"/>
              </a:rPr>
              <a:t>delle presentazioni (</a:t>
            </a:r>
            <a:r>
              <a:rPr lang="it-IT" sz="2100" dirty="0" err="1" smtClean="0">
                <a:solidFill>
                  <a:srgbClr val="FF0000"/>
                </a:solidFill>
                <a:latin typeface="Tahoma"/>
                <a:cs typeface="Tahoma"/>
              </a:rPr>
              <a:t>ppt</a:t>
            </a:r>
            <a:r>
              <a:rPr lang="it-IT" sz="2100" dirty="0" smtClean="0">
                <a:solidFill>
                  <a:srgbClr val="FF0000"/>
                </a:solidFill>
                <a:latin typeface="Tahoma"/>
                <a:cs typeface="Tahoma"/>
              </a:rPr>
              <a:t>)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it-IT" sz="2100" dirty="0">
                <a:solidFill>
                  <a:srgbClr val="000090"/>
                </a:solidFill>
                <a:latin typeface="Tahoma"/>
                <a:cs typeface="Tahoma"/>
              </a:rPr>
              <a:t>Quantità </a:t>
            </a:r>
            <a:r>
              <a:rPr lang="it-IT" sz="2100" dirty="0" smtClean="0">
                <a:solidFill>
                  <a:srgbClr val="000090"/>
                </a:solidFill>
                <a:latin typeface="Tahoma"/>
                <a:cs typeface="Tahoma"/>
              </a:rPr>
              <a:t>delle fonti di stampa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it-IT" sz="2100" dirty="0">
                <a:solidFill>
                  <a:srgbClr val="FF0000"/>
                </a:solidFill>
                <a:latin typeface="Tahoma"/>
                <a:cs typeface="Tahoma"/>
              </a:rPr>
              <a:t>Quantità </a:t>
            </a:r>
            <a:r>
              <a:rPr lang="it-IT" sz="2100" dirty="0" smtClean="0">
                <a:solidFill>
                  <a:srgbClr val="FF0000"/>
                </a:solidFill>
                <a:latin typeface="Tahoma"/>
                <a:cs typeface="Tahoma"/>
              </a:rPr>
              <a:t>delle fonti da libri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it-IT" sz="2100" dirty="0" smtClean="0">
                <a:solidFill>
                  <a:srgbClr val="000090"/>
                </a:solidFill>
                <a:latin typeface="Tahoma"/>
                <a:cs typeface="Tahoma"/>
              </a:rPr>
              <a:t>Qualità dei contenuti dei pdf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it-IT" sz="2100" dirty="0">
                <a:solidFill>
                  <a:srgbClr val="FF0000"/>
                </a:solidFill>
                <a:latin typeface="Tahoma"/>
                <a:cs typeface="Tahoma"/>
              </a:rPr>
              <a:t>Qualità dei contenuti </a:t>
            </a:r>
            <a:r>
              <a:rPr lang="it-IT" sz="2100" dirty="0" smtClean="0">
                <a:solidFill>
                  <a:srgbClr val="FF0000"/>
                </a:solidFill>
                <a:latin typeface="Tahoma"/>
                <a:cs typeface="Tahoma"/>
              </a:rPr>
              <a:t>dei </a:t>
            </a:r>
            <a:r>
              <a:rPr lang="it-IT" sz="2100" dirty="0" err="1" smtClean="0">
                <a:solidFill>
                  <a:srgbClr val="FF0000"/>
                </a:solidFill>
                <a:latin typeface="Tahoma"/>
                <a:cs typeface="Tahoma"/>
              </a:rPr>
              <a:t>ppt</a:t>
            </a:r>
            <a:endParaRPr lang="it-IT" sz="21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it-IT" sz="2100" dirty="0" smtClean="0">
                <a:solidFill>
                  <a:srgbClr val="000090"/>
                </a:solidFill>
                <a:latin typeface="Tahoma"/>
                <a:cs typeface="Tahoma"/>
              </a:rPr>
              <a:t>Corsi termali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it-IT" sz="2100" dirty="0" smtClean="0">
                <a:solidFill>
                  <a:srgbClr val="FF0000"/>
                </a:solidFill>
                <a:latin typeface="Tahoma"/>
                <a:cs typeface="Tahoma"/>
              </a:rPr>
              <a:t>Libro </a:t>
            </a:r>
            <a:r>
              <a:rPr lang="it-IT" sz="2100" i="1" dirty="0" smtClean="0">
                <a:solidFill>
                  <a:srgbClr val="FF0000"/>
                </a:solidFill>
                <a:latin typeface="Tahoma"/>
                <a:cs typeface="Tahoma"/>
              </a:rPr>
              <a:t>Prevedere per Decidere</a:t>
            </a:r>
          </a:p>
          <a:p>
            <a:pPr marL="0" indent="0" algn="ctr">
              <a:buNone/>
            </a:pPr>
            <a:endParaRPr lang="it-IT" sz="2100" dirty="0" smtClean="0">
              <a:solidFill>
                <a:srgbClr val="000090"/>
              </a:solidFill>
              <a:latin typeface="Tahoma"/>
              <a:cs typeface="Tahoma"/>
            </a:endParaRPr>
          </a:p>
          <a:p>
            <a:pPr marL="0" indent="0" algn="ctr">
              <a:buNone/>
            </a:pPr>
            <a:r>
              <a:rPr lang="it-IT" sz="2100" dirty="0" smtClean="0">
                <a:solidFill>
                  <a:srgbClr val="000090"/>
                </a:solidFill>
                <a:latin typeface="Tahoma"/>
                <a:cs typeface="Tahoma"/>
              </a:rPr>
              <a:t>In sintesi</a:t>
            </a:r>
            <a:endParaRPr lang="it-IT" sz="2100" i="1" dirty="0">
              <a:solidFill>
                <a:srgbClr val="000090"/>
              </a:solidFill>
              <a:latin typeface="Tahoma"/>
              <a:cs typeface="Tahoma"/>
            </a:endParaRPr>
          </a:p>
        </p:txBody>
      </p:sp>
      <p:pic>
        <p:nvPicPr>
          <p:cNvPr id="10" name="Immagine 9" descr="15.jpeg"/>
          <p:cNvPicPr>
            <a:picLocks noChangeAspect="1"/>
          </p:cNvPicPr>
          <p:nvPr/>
        </p:nvPicPr>
        <p:blipFill>
          <a:blip r:embed="rId3">
            <a:alphaModFix amt="2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00" y="609600"/>
            <a:ext cx="91447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779707"/>
      </p:ext>
    </p:extLst>
  </p:cSld>
  <p:clrMapOvr>
    <a:masterClrMapping/>
  </p:clrMapOvr>
  <p:transition xmlns:p14="http://schemas.microsoft.com/office/powerpoint/2010/main" advTm="6400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F559-29B0-454C-B528-23BE296A0AAB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Premessa </a:t>
            </a:r>
          </a:p>
        </p:txBody>
      </p:sp>
      <p:sp>
        <p:nvSpPr>
          <p:cNvPr id="9" name="Rettangolo 8"/>
          <p:cNvSpPr/>
          <p:nvPr/>
        </p:nvSpPr>
        <p:spPr>
          <a:xfrm>
            <a:off x="1703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Teoria e Pratica d’Azienda. www.marcogalleri.it</a:t>
            </a:r>
          </a:p>
        </p:txBody>
      </p:sp>
      <p:pic>
        <p:nvPicPr>
          <p:cNvPr id="11" name="Picture 4" descr="spira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7483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magine 2" descr="2016.jpg"/>
          <p:cNvPicPr>
            <a:picLocks noChangeAspect="1"/>
          </p:cNvPicPr>
          <p:nvPr/>
        </p:nvPicPr>
        <p:blipFill>
          <a:blip r:embed="rId3">
            <a:alphaModFix amt="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297" y="658730"/>
            <a:ext cx="9144000" cy="5614124"/>
          </a:xfrm>
          <a:prstGeom prst="rect">
            <a:avLst/>
          </a:prstGeom>
        </p:spPr>
      </p:pic>
      <p:sp>
        <p:nvSpPr>
          <p:cNvPr id="13" name="Segnaposto contenuto 2"/>
          <p:cNvSpPr>
            <a:spLocks noGrp="1"/>
          </p:cNvSpPr>
          <p:nvPr>
            <p:ph idx="1"/>
          </p:nvPr>
        </p:nvSpPr>
        <p:spPr>
          <a:xfrm>
            <a:off x="42297" y="658730"/>
            <a:ext cx="9101703" cy="5589670"/>
          </a:xfrm>
        </p:spPr>
        <p:txBody>
          <a:bodyPr>
            <a:noAutofit/>
          </a:bodyPr>
          <a:lstStyle/>
          <a:p>
            <a:pPr algn="just"/>
            <a:r>
              <a:rPr lang="it-IT" sz="2100" dirty="0" smtClean="0">
                <a:solidFill>
                  <a:srgbClr val="FF0000"/>
                </a:solidFill>
                <a:latin typeface="Tahoma"/>
                <a:cs typeface="Tahoma"/>
              </a:rPr>
              <a:t>Nel </a:t>
            </a:r>
            <a:r>
              <a:rPr lang="it-IT" sz="2100" b="1" dirty="0" smtClean="0">
                <a:solidFill>
                  <a:srgbClr val="FF0000"/>
                </a:solidFill>
                <a:latin typeface="Tahoma"/>
                <a:cs typeface="Tahoma"/>
              </a:rPr>
              <a:t>settembre 2013 </a:t>
            </a:r>
            <a:r>
              <a:rPr lang="it-IT" sz="2100" dirty="0">
                <a:solidFill>
                  <a:srgbClr val="FF0000"/>
                </a:solidFill>
                <a:latin typeface="Tahoma"/>
                <a:cs typeface="Tahoma"/>
              </a:rPr>
              <a:t>ho aperto le iscrizioni alle </a:t>
            </a:r>
            <a:r>
              <a:rPr lang="it-IT" sz="2100" i="1" dirty="0">
                <a:solidFill>
                  <a:srgbClr val="FF0000"/>
                </a:solidFill>
                <a:latin typeface="Tahoma"/>
                <a:cs typeface="Tahoma"/>
              </a:rPr>
              <a:t>Gallerie,</a:t>
            </a:r>
            <a:r>
              <a:rPr lang="it-IT" sz="2100" dirty="0">
                <a:solidFill>
                  <a:srgbClr val="FF0000"/>
                </a:solidFill>
                <a:latin typeface="Tahoma"/>
                <a:cs typeface="Tahoma"/>
              </a:rPr>
              <a:t> ovvero limitato l'accesso all'Archivio.</a:t>
            </a:r>
            <a:r>
              <a:rPr lang="it-IT" sz="21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</a:p>
          <a:p>
            <a:pPr algn="just"/>
            <a:r>
              <a:rPr lang="it-IT" sz="2100" dirty="0" smtClean="0">
                <a:solidFill>
                  <a:srgbClr val="000090"/>
                </a:solidFill>
                <a:latin typeface="Tahoma"/>
                <a:cs typeface="Tahoma"/>
              </a:rPr>
              <a:t>A </a:t>
            </a:r>
            <a:r>
              <a:rPr lang="it-IT" sz="2100" b="1" dirty="0" smtClean="0">
                <a:solidFill>
                  <a:srgbClr val="000090"/>
                </a:solidFill>
                <a:latin typeface="Tahoma"/>
                <a:cs typeface="Tahoma"/>
              </a:rPr>
              <a:t>fine 2015 </a:t>
            </a:r>
            <a:r>
              <a:rPr lang="it-IT" sz="2100" dirty="0" smtClean="0">
                <a:solidFill>
                  <a:srgbClr val="000090"/>
                </a:solidFill>
                <a:latin typeface="Tahoma"/>
                <a:cs typeface="Tahoma"/>
              </a:rPr>
              <a:t>gli iscritti erano 176. </a:t>
            </a:r>
          </a:p>
          <a:p>
            <a:pPr algn="just"/>
            <a:r>
              <a:rPr lang="it-IT" sz="2100" dirty="0" smtClean="0">
                <a:solidFill>
                  <a:srgbClr val="FF0000"/>
                </a:solidFill>
                <a:latin typeface="Tahoma"/>
                <a:cs typeface="Tahoma"/>
              </a:rPr>
              <a:t>Per verificarne l’attualità ho collegato il rinnovo 2016 alla compilazione di un questionario da </a:t>
            </a:r>
            <a:r>
              <a:rPr lang="it-IT" sz="2100" b="1" dirty="0" smtClean="0">
                <a:solidFill>
                  <a:srgbClr val="FF0000"/>
                </a:solidFill>
                <a:latin typeface="Tahoma"/>
                <a:cs typeface="Tahoma"/>
              </a:rPr>
              <a:t>dieci </a:t>
            </a:r>
            <a:r>
              <a:rPr lang="it-IT" sz="2100" dirty="0" smtClean="0">
                <a:solidFill>
                  <a:srgbClr val="FF0000"/>
                </a:solidFill>
                <a:latin typeface="Tahoma"/>
                <a:cs typeface="Tahoma"/>
              </a:rPr>
              <a:t>crocette (due minuti).</a:t>
            </a:r>
          </a:p>
          <a:p>
            <a:pPr algn="just"/>
            <a:r>
              <a:rPr lang="it-IT" sz="2100" b="1" dirty="0" smtClean="0">
                <a:solidFill>
                  <a:srgbClr val="000090"/>
                </a:solidFill>
                <a:latin typeface="Tahoma"/>
                <a:cs typeface="Tahoma"/>
              </a:rPr>
              <a:t>Circa la metà </a:t>
            </a:r>
            <a:r>
              <a:rPr lang="it-IT" sz="2100" dirty="0" smtClean="0">
                <a:solidFill>
                  <a:srgbClr val="000090"/>
                </a:solidFill>
                <a:latin typeface="Tahoma"/>
                <a:cs typeface="Tahoma"/>
              </a:rPr>
              <a:t>delle persone non ha risposto, dimostrandosi così non più interessata (gran parte sono degli impiegati, alcuni gli ignavi che conosco di persona).</a:t>
            </a:r>
          </a:p>
          <a:p>
            <a:pPr algn="just"/>
            <a:r>
              <a:rPr lang="it-IT" sz="2100" dirty="0" smtClean="0">
                <a:solidFill>
                  <a:srgbClr val="FF0000"/>
                </a:solidFill>
                <a:latin typeface="Tahoma"/>
                <a:cs typeface="Tahoma"/>
              </a:rPr>
              <a:t>Ho interdetto loro l’accesso ma hanno tempo fino al 31 gennaio per ripensarci. Allora cancellerò quei nominativi dal sito, ma potranno riscriversi in 35 secondi.</a:t>
            </a:r>
          </a:p>
          <a:p>
            <a:pPr algn="just"/>
            <a:r>
              <a:rPr lang="it-IT" sz="2100" dirty="0" smtClean="0">
                <a:solidFill>
                  <a:srgbClr val="000090"/>
                </a:solidFill>
                <a:latin typeface="Tahoma"/>
                <a:cs typeface="Tahoma"/>
              </a:rPr>
              <a:t>È stata una selezione certo utile</a:t>
            </a:r>
            <a:r>
              <a:rPr lang="it-IT" sz="2100" dirty="0">
                <a:solidFill>
                  <a:srgbClr val="000090"/>
                </a:solidFill>
                <a:latin typeface="Tahoma"/>
                <a:cs typeface="Tahoma"/>
              </a:rPr>
              <a:t>, </a:t>
            </a:r>
            <a:r>
              <a:rPr lang="it-IT" sz="2100" dirty="0" smtClean="0">
                <a:solidFill>
                  <a:srgbClr val="000090"/>
                </a:solidFill>
                <a:latin typeface="Tahoma"/>
                <a:cs typeface="Tahoma"/>
              </a:rPr>
              <a:t>più </a:t>
            </a:r>
            <a:r>
              <a:rPr lang="it-IT" sz="2100" dirty="0">
                <a:solidFill>
                  <a:srgbClr val="000090"/>
                </a:solidFill>
                <a:latin typeface="Tahoma"/>
                <a:cs typeface="Tahoma"/>
              </a:rPr>
              <a:t>di due anni dopo </a:t>
            </a:r>
            <a:r>
              <a:rPr lang="it-IT" sz="2100" dirty="0" smtClean="0">
                <a:solidFill>
                  <a:srgbClr val="000090"/>
                </a:solidFill>
                <a:latin typeface="Tahoma"/>
                <a:cs typeface="Tahoma"/>
              </a:rPr>
              <a:t>l’apertura, che </a:t>
            </a:r>
            <a:r>
              <a:rPr lang="it-IT" sz="2100" b="1" dirty="0" smtClean="0">
                <a:solidFill>
                  <a:srgbClr val="000090"/>
                </a:solidFill>
                <a:latin typeface="Tahoma"/>
                <a:cs typeface="Tahoma"/>
              </a:rPr>
              <a:t>eleva la qualità dell’utenza</a:t>
            </a:r>
            <a:r>
              <a:rPr lang="it-IT" sz="2100" dirty="0" smtClean="0">
                <a:solidFill>
                  <a:srgbClr val="000090"/>
                </a:solidFill>
                <a:latin typeface="Tahoma"/>
                <a:cs typeface="Tahoma"/>
              </a:rPr>
              <a:t> e mi fa risparmiare tempo. </a:t>
            </a:r>
          </a:p>
          <a:p>
            <a:pPr algn="just"/>
            <a:r>
              <a:rPr lang="it-IT" sz="2100" dirty="0" smtClean="0">
                <a:solidFill>
                  <a:srgbClr val="FF0000"/>
                </a:solidFill>
                <a:latin typeface="Tahoma"/>
                <a:cs typeface="Tahoma"/>
              </a:rPr>
              <a:t>Di seguito gli esiti dei rispondenti. </a:t>
            </a:r>
          </a:p>
          <a:p>
            <a:pPr algn="just"/>
            <a:r>
              <a:rPr lang="it-IT" sz="2100" dirty="0" smtClean="0">
                <a:solidFill>
                  <a:srgbClr val="000090"/>
                </a:solidFill>
                <a:latin typeface="Tahoma"/>
                <a:cs typeface="Tahoma"/>
              </a:rPr>
              <a:t>Mille grazie per la collaborazione e – di nuovo – i migliori auguri per l’anno nuovo.</a:t>
            </a:r>
            <a:endParaRPr lang="it-IT" sz="2100" dirty="0">
              <a:solidFill>
                <a:srgbClr val="000090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478673586"/>
      </p:ext>
    </p:extLst>
  </p:cSld>
  <p:clrMapOvr>
    <a:masterClrMapping/>
  </p:clrMapOvr>
  <p:transition xmlns:p14="http://schemas.microsoft.com/office/powerpoint/2010/main" advTm="6400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17030" y="638215"/>
            <a:ext cx="8875450" cy="9361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Rispetto </a:t>
            </a:r>
            <a:r>
              <a:rPr lang="it-IT" sz="2400" dirty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al 2014 le Gallerie </a:t>
            </a:r>
            <a:r>
              <a:rPr lang="it-IT" sz="2400" dirty="0" smtClean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2015 </a:t>
            </a:r>
            <a:r>
              <a:rPr lang="it-IT" sz="2400" dirty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da </a:t>
            </a:r>
            <a:r>
              <a:rPr lang="it-IT" sz="2400" dirty="0" smtClean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tri-settimanali </a:t>
            </a:r>
            <a:r>
              <a:rPr lang="it-IT" sz="2400" dirty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sono diventate </a:t>
            </a:r>
            <a:r>
              <a:rPr lang="it-IT" sz="2400" dirty="0" smtClean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mensili.</a:t>
            </a:r>
            <a:endParaRPr lang="it-IT" sz="2400" dirty="0" smtClean="0">
              <a:solidFill>
                <a:srgbClr val="000090"/>
              </a:solidFill>
              <a:latin typeface="Tahoma"/>
              <a:cs typeface="Tahoma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1. FREQUENZA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F559-29B0-454C-B528-23BE296A0AAB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1703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Teoria e Pratica d’Azienda. www.marcogalleri.it</a:t>
            </a:r>
          </a:p>
        </p:txBody>
      </p:sp>
      <p:pic>
        <p:nvPicPr>
          <p:cNvPr id="12" name="Picture 4" descr="spira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7483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mmagine 12" descr="images-2.jpeg"/>
          <p:cNvPicPr>
            <a:picLocks noChangeAspect="1"/>
          </p:cNvPicPr>
          <p:nvPr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696" y="638072"/>
            <a:ext cx="5527232" cy="5527232"/>
          </a:xfrm>
          <a:prstGeom prst="rect">
            <a:avLst/>
          </a:prstGeom>
        </p:spPr>
      </p:pic>
      <p:sp>
        <p:nvSpPr>
          <p:cNvPr id="8" name="Segnaposto contenuto 2"/>
          <p:cNvSpPr txBox="1">
            <a:spLocks/>
          </p:cNvSpPr>
          <p:nvPr/>
        </p:nvSpPr>
        <p:spPr>
          <a:xfrm>
            <a:off x="169430" y="5229200"/>
            <a:ext cx="887545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it-IT" sz="2400" dirty="0" smtClean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Quasi il 90% lo reputa un miglioramento. </a:t>
            </a:r>
          </a:p>
          <a:p>
            <a:pPr marL="0" indent="0" algn="ctr">
              <a:buFont typeface="Arial"/>
              <a:buNone/>
            </a:pPr>
            <a:r>
              <a:rPr lang="it-IT" sz="2400" dirty="0" smtClean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Nessuno ha risposto “molto meglio prima”</a:t>
            </a:r>
            <a:endParaRPr lang="it-IT" sz="2400" dirty="0" smtClean="0">
              <a:solidFill>
                <a:srgbClr val="000090"/>
              </a:solidFill>
              <a:latin typeface="Tahoma"/>
              <a:cs typeface="Tahoma"/>
            </a:endParaRPr>
          </a:p>
        </p:txBody>
      </p:sp>
      <p:graphicFrame>
        <p:nvGraphicFramePr>
          <p:cNvPr id="14" name="Gra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163276"/>
              </p:ext>
            </p:extLst>
          </p:nvPr>
        </p:nvGraphicFramePr>
        <p:xfrm>
          <a:off x="2411760" y="1555625"/>
          <a:ext cx="5616624" cy="4014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4" name="Connettore 1 3"/>
          <p:cNvCxnSpPr/>
          <p:nvPr/>
        </p:nvCxnSpPr>
        <p:spPr>
          <a:xfrm flipH="1" flipV="1">
            <a:off x="3203848" y="2204864"/>
            <a:ext cx="1296144" cy="1440160"/>
          </a:xfrm>
          <a:prstGeom prst="line">
            <a:avLst/>
          </a:prstGeom>
          <a:ln w="50800">
            <a:solidFill>
              <a:srgbClr val="FF66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flipV="1">
            <a:off x="4499992" y="1844824"/>
            <a:ext cx="216024" cy="1656184"/>
          </a:xfrm>
          <a:prstGeom prst="line">
            <a:avLst/>
          </a:prstGeom>
          <a:ln w="50800">
            <a:solidFill>
              <a:srgbClr val="FF66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612391"/>
      </p:ext>
    </p:extLst>
  </p:cSld>
  <p:clrMapOvr>
    <a:masterClrMapping/>
  </p:clrMapOvr>
  <p:transition xmlns:p14="http://schemas.microsoft.com/office/powerpoint/2010/main" advTm="6400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Graphic spid="1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179512" y="665354"/>
            <a:ext cx="8712968" cy="8640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Rispetto </a:t>
            </a:r>
            <a:r>
              <a:rPr lang="it-IT" sz="2400" dirty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al 2014 </a:t>
            </a:r>
            <a:r>
              <a:rPr lang="it-IT" sz="2400" dirty="0" smtClean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nelle </a:t>
            </a:r>
            <a:r>
              <a:rPr lang="it-IT" sz="2400" dirty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Gallerie </a:t>
            </a:r>
            <a:r>
              <a:rPr lang="it-IT" sz="2400" dirty="0" smtClean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2015 </a:t>
            </a:r>
            <a:r>
              <a:rPr lang="it-IT" sz="2400" dirty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l'aspetto grafico è stato </a:t>
            </a:r>
            <a:r>
              <a:rPr lang="it-IT" sz="2400" dirty="0" smtClean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modificato.</a:t>
            </a:r>
            <a:endParaRPr lang="it-IT" sz="2400" dirty="0" smtClean="0">
              <a:solidFill>
                <a:srgbClr val="000090"/>
              </a:solidFill>
              <a:latin typeface="Tahoma"/>
              <a:cs typeface="Tahoma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2. GRAFICA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F559-29B0-454C-B528-23BE296A0AAB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1703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Teoria e Pratica d’Azienda. www.marcogalleri.it</a:t>
            </a:r>
          </a:p>
        </p:txBody>
      </p:sp>
      <p:pic>
        <p:nvPicPr>
          <p:cNvPr id="12" name="Picture 4" descr="spira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7483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mmagine 12" descr="images-2.jpeg"/>
          <p:cNvPicPr>
            <a:picLocks noChangeAspect="1"/>
          </p:cNvPicPr>
          <p:nvPr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696" y="638072"/>
            <a:ext cx="5527232" cy="5527232"/>
          </a:xfrm>
          <a:prstGeom prst="rect">
            <a:avLst/>
          </a:prstGeom>
        </p:spPr>
      </p:pic>
      <p:sp>
        <p:nvSpPr>
          <p:cNvPr id="8" name="Segnaposto contenuto 2"/>
          <p:cNvSpPr txBox="1">
            <a:spLocks/>
          </p:cNvSpPr>
          <p:nvPr/>
        </p:nvSpPr>
        <p:spPr>
          <a:xfrm>
            <a:off x="169430" y="5301208"/>
            <a:ext cx="8875450" cy="8640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it-IT" sz="2400" dirty="0" smtClean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Più del 70% lo reputa un miglioramento.</a:t>
            </a:r>
          </a:p>
          <a:p>
            <a:pPr marL="0" indent="0" algn="ctr">
              <a:buFont typeface="Arial"/>
              <a:buNone/>
            </a:pPr>
            <a:r>
              <a:rPr lang="it-IT" sz="2400" dirty="0" smtClean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Nessuno ha risposto “molto meglio prima”</a:t>
            </a:r>
            <a:endParaRPr lang="it-IT" sz="2400" dirty="0" smtClean="0">
              <a:solidFill>
                <a:srgbClr val="000090"/>
              </a:solidFill>
              <a:latin typeface="Tahoma"/>
              <a:cs typeface="Tahoma"/>
            </a:endParaRPr>
          </a:p>
        </p:txBody>
      </p:sp>
      <p:graphicFrame>
        <p:nvGraphicFramePr>
          <p:cNvPr id="14" name="Gra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6763910"/>
              </p:ext>
            </p:extLst>
          </p:nvPr>
        </p:nvGraphicFramePr>
        <p:xfrm>
          <a:off x="2195736" y="1529450"/>
          <a:ext cx="5688632" cy="3987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5" name="Connettore 1 14"/>
          <p:cNvCxnSpPr/>
          <p:nvPr/>
        </p:nvCxnSpPr>
        <p:spPr>
          <a:xfrm flipH="1">
            <a:off x="2590260" y="3501008"/>
            <a:ext cx="1800200" cy="432048"/>
          </a:xfrm>
          <a:prstGeom prst="line">
            <a:avLst/>
          </a:prstGeom>
          <a:ln w="50800">
            <a:solidFill>
              <a:srgbClr val="FF66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 flipV="1">
            <a:off x="4391980" y="1844824"/>
            <a:ext cx="0" cy="1656184"/>
          </a:xfrm>
          <a:prstGeom prst="line">
            <a:avLst/>
          </a:prstGeom>
          <a:ln w="50800">
            <a:solidFill>
              <a:srgbClr val="FF66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3576963"/>
      </p:ext>
    </p:extLst>
  </p:cSld>
  <p:clrMapOvr>
    <a:masterClrMapping/>
  </p:clrMapOvr>
  <p:transition xmlns:p14="http://schemas.microsoft.com/office/powerpoint/2010/main" advTm="6400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Graphic spid="1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3. </a:t>
            </a:r>
            <a:r>
              <a:rPr lang="it-IT" sz="3200" b="1" dirty="0" smtClean="0">
                <a:solidFill>
                  <a:srgbClr val="FF0000"/>
                </a:solidFill>
                <a:latin typeface="Tahoma"/>
                <a:cs typeface="Tahoma"/>
              </a:rPr>
              <a:t>QUANTITA’ </a:t>
            </a:r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DEGLI ARTICOLI (PDF)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F559-29B0-454C-B528-23BE296A0AAB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1703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Teoria e Pratica d’Azienda. www.marcogalleri.it</a:t>
            </a:r>
          </a:p>
        </p:txBody>
      </p:sp>
      <p:pic>
        <p:nvPicPr>
          <p:cNvPr id="12" name="Picture 4" descr="spira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7483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6" descr="images-2.jpeg"/>
          <p:cNvPicPr>
            <a:picLocks noChangeAspect="1"/>
          </p:cNvPicPr>
          <p:nvPr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696" y="638072"/>
            <a:ext cx="5527232" cy="5527232"/>
          </a:xfrm>
          <a:prstGeom prst="rect">
            <a:avLst/>
          </a:prstGeom>
        </p:spPr>
      </p:pic>
      <p:sp>
        <p:nvSpPr>
          <p:cNvPr id="8" name="Segnaposto contenuto 2"/>
          <p:cNvSpPr txBox="1">
            <a:spLocks/>
          </p:cNvSpPr>
          <p:nvPr/>
        </p:nvSpPr>
        <p:spPr>
          <a:xfrm>
            <a:off x="169430" y="5733256"/>
            <a:ext cx="8875450" cy="432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it-IT" sz="2400" dirty="0" smtClean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Nessuno ha risposto “scarsa”, “modesta” ed “eccessiva”</a:t>
            </a:r>
            <a:endParaRPr lang="it-IT" sz="2400" dirty="0" smtClean="0">
              <a:solidFill>
                <a:srgbClr val="000090"/>
              </a:solidFill>
              <a:latin typeface="Tahoma"/>
              <a:cs typeface="Tahoma"/>
            </a:endParaRP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774991"/>
              </p:ext>
            </p:extLst>
          </p:nvPr>
        </p:nvGraphicFramePr>
        <p:xfrm>
          <a:off x="1691680" y="764704"/>
          <a:ext cx="640871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8670276"/>
      </p:ext>
    </p:extLst>
  </p:cSld>
  <p:clrMapOvr>
    <a:masterClrMapping/>
  </p:clrMapOvr>
  <p:transition xmlns:p14="http://schemas.microsoft.com/office/powerpoint/2010/main" advTm="6400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Graphic spid="9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100" b="1" dirty="0" smtClean="0">
                <a:solidFill>
                  <a:srgbClr val="000090"/>
                </a:solidFill>
                <a:latin typeface="Tahoma"/>
                <a:cs typeface="Tahoma"/>
              </a:rPr>
              <a:t>4. </a:t>
            </a:r>
            <a:r>
              <a:rPr lang="it-IT" sz="3100" b="1" dirty="0" smtClean="0">
                <a:solidFill>
                  <a:srgbClr val="FF0000"/>
                </a:solidFill>
                <a:latin typeface="Tahoma"/>
                <a:cs typeface="Tahoma"/>
              </a:rPr>
              <a:t>QUANTITA’ </a:t>
            </a:r>
            <a:r>
              <a:rPr lang="it-IT" sz="3100" b="1" dirty="0" smtClean="0">
                <a:solidFill>
                  <a:srgbClr val="000090"/>
                </a:solidFill>
                <a:latin typeface="Tahoma"/>
                <a:cs typeface="Tahoma"/>
              </a:rPr>
              <a:t>DELLE PRESENTAZIONI (PPT)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F559-29B0-454C-B528-23BE296A0AAB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1703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Teoria e Pratica d’Azienda. www.marcogalleri.it</a:t>
            </a:r>
          </a:p>
        </p:txBody>
      </p:sp>
      <p:pic>
        <p:nvPicPr>
          <p:cNvPr id="12" name="Picture 4" descr="spira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7483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6" descr="images-2.jpeg"/>
          <p:cNvPicPr>
            <a:picLocks noChangeAspect="1"/>
          </p:cNvPicPr>
          <p:nvPr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696" y="638072"/>
            <a:ext cx="5527232" cy="5527232"/>
          </a:xfrm>
          <a:prstGeom prst="rect">
            <a:avLst/>
          </a:prstGeom>
        </p:spPr>
      </p:pic>
      <p:sp>
        <p:nvSpPr>
          <p:cNvPr id="9" name="Segnaposto contenuto 2"/>
          <p:cNvSpPr txBox="1">
            <a:spLocks/>
          </p:cNvSpPr>
          <p:nvPr/>
        </p:nvSpPr>
        <p:spPr>
          <a:xfrm>
            <a:off x="169430" y="5733256"/>
            <a:ext cx="8875450" cy="432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it-IT" sz="2400" dirty="0" smtClean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Nessuno ha risposto “scarsa” ed “eccessiva”</a:t>
            </a:r>
            <a:endParaRPr lang="it-IT" sz="2400" dirty="0" smtClean="0">
              <a:solidFill>
                <a:srgbClr val="000090"/>
              </a:solidFill>
              <a:latin typeface="Tahoma"/>
              <a:cs typeface="Tahoma"/>
            </a:endParaRPr>
          </a:p>
        </p:txBody>
      </p:sp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1429054"/>
              </p:ext>
            </p:extLst>
          </p:nvPr>
        </p:nvGraphicFramePr>
        <p:xfrm>
          <a:off x="2051720" y="980728"/>
          <a:ext cx="612068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7549618"/>
      </p:ext>
    </p:extLst>
  </p:cSld>
  <p:clrMapOvr>
    <a:masterClrMapping/>
  </p:clrMapOvr>
  <p:transition xmlns:p14="http://schemas.microsoft.com/office/powerpoint/2010/main" advTm="6400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Graphic spid="1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5. </a:t>
            </a:r>
            <a:r>
              <a:rPr lang="it-IT" sz="3200" b="1" dirty="0" smtClean="0">
                <a:solidFill>
                  <a:srgbClr val="FF0000"/>
                </a:solidFill>
                <a:latin typeface="Tahoma"/>
                <a:cs typeface="Tahoma"/>
              </a:rPr>
              <a:t>QUANTITA’ </a:t>
            </a:r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DELLE FONTI DI STAMPA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F559-29B0-454C-B528-23BE296A0AAB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1703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Teoria e Pratica d’Azienda. www.marcogalleri.it</a:t>
            </a:r>
          </a:p>
        </p:txBody>
      </p:sp>
      <p:pic>
        <p:nvPicPr>
          <p:cNvPr id="12" name="Picture 4" descr="spira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7483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6" descr="images-2.jpeg"/>
          <p:cNvPicPr>
            <a:picLocks noChangeAspect="1"/>
          </p:cNvPicPr>
          <p:nvPr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696" y="638072"/>
            <a:ext cx="5527232" cy="5527232"/>
          </a:xfrm>
          <a:prstGeom prst="rect">
            <a:avLst/>
          </a:prstGeom>
        </p:spPr>
      </p:pic>
      <p:sp>
        <p:nvSpPr>
          <p:cNvPr id="8" name="Segnaposto contenuto 2"/>
          <p:cNvSpPr txBox="1">
            <a:spLocks/>
          </p:cNvSpPr>
          <p:nvPr/>
        </p:nvSpPr>
        <p:spPr>
          <a:xfrm>
            <a:off x="169430" y="5301208"/>
            <a:ext cx="8875450" cy="8640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it-IT" sz="2400" dirty="0" smtClean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“Troppa” e “modesta” quasi si compensano.</a:t>
            </a:r>
          </a:p>
          <a:p>
            <a:pPr marL="0" indent="0" algn="ctr">
              <a:buFont typeface="Arial"/>
              <a:buNone/>
            </a:pPr>
            <a:r>
              <a:rPr lang="it-IT" sz="2400" dirty="0" smtClean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Nessuno ha risposto “scarsa” ed “eccessiva”</a:t>
            </a:r>
            <a:endParaRPr lang="it-IT" sz="2400" dirty="0" smtClean="0">
              <a:solidFill>
                <a:srgbClr val="000090"/>
              </a:solidFill>
              <a:latin typeface="Tahoma"/>
              <a:cs typeface="Tahoma"/>
            </a:endParaRP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7426144"/>
              </p:ext>
            </p:extLst>
          </p:nvPr>
        </p:nvGraphicFramePr>
        <p:xfrm>
          <a:off x="1619672" y="980728"/>
          <a:ext cx="676875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7549618"/>
      </p:ext>
    </p:extLst>
  </p:cSld>
  <p:clrMapOvr>
    <a:masterClrMapping/>
  </p:clrMapOvr>
  <p:transition xmlns:p14="http://schemas.microsoft.com/office/powerpoint/2010/main" advTm="6400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Graphic spid="9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6. </a:t>
            </a:r>
            <a:r>
              <a:rPr lang="it-IT" sz="3200" b="1" dirty="0" smtClean="0">
                <a:solidFill>
                  <a:srgbClr val="FF0000"/>
                </a:solidFill>
                <a:latin typeface="Tahoma"/>
                <a:cs typeface="Tahoma"/>
              </a:rPr>
              <a:t>QUANTITA’ </a:t>
            </a:r>
            <a:r>
              <a:rPr lang="it-IT" sz="3200" b="1" dirty="0" smtClean="0">
                <a:solidFill>
                  <a:srgbClr val="000090"/>
                </a:solidFill>
                <a:latin typeface="Tahoma"/>
                <a:cs typeface="Tahoma"/>
              </a:rPr>
              <a:t>DELLE FONTI DA LIBRI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F559-29B0-454C-B528-23BE296A0AAB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17030" y="6248400"/>
            <a:ext cx="9144000" cy="609600"/>
          </a:xfrm>
          <a:prstGeom prst="rect">
            <a:avLst/>
          </a:prstGeom>
          <a:solidFill>
            <a:srgbClr val="FDFBC9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rgbClr val="000090"/>
                </a:solidFill>
                <a:latin typeface="Tahoma"/>
                <a:cs typeface="Tahoma"/>
              </a:rPr>
              <a:t>MARCO GALLERI Teoria e Pratica d’Azienda. www.marcogalleri.it</a:t>
            </a:r>
          </a:p>
        </p:txBody>
      </p:sp>
      <p:pic>
        <p:nvPicPr>
          <p:cNvPr id="12" name="Picture 4" descr="spira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7483" y="6248400"/>
            <a:ext cx="6176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magine 2" descr="images-2.jpeg"/>
          <p:cNvPicPr>
            <a:picLocks noChangeAspect="1"/>
          </p:cNvPicPr>
          <p:nvPr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696" y="638072"/>
            <a:ext cx="5527232" cy="5527232"/>
          </a:xfrm>
          <a:prstGeom prst="rect">
            <a:avLst/>
          </a:prstGeom>
        </p:spPr>
      </p:pic>
      <p:sp>
        <p:nvSpPr>
          <p:cNvPr id="7" name="Segnaposto contenuto 2"/>
          <p:cNvSpPr txBox="1">
            <a:spLocks/>
          </p:cNvSpPr>
          <p:nvPr/>
        </p:nvSpPr>
        <p:spPr>
          <a:xfrm>
            <a:off x="169430" y="5301208"/>
            <a:ext cx="8875450" cy="8640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400" dirty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“Troppa” e “modesta” quasi si compensano.</a:t>
            </a:r>
          </a:p>
          <a:p>
            <a:pPr marL="0" indent="0" algn="ctr">
              <a:buFont typeface="Arial"/>
              <a:buNone/>
            </a:pPr>
            <a:r>
              <a:rPr lang="it-IT" sz="2400" dirty="0" smtClean="0">
                <a:solidFill>
                  <a:srgbClr val="000090"/>
                </a:solidFill>
                <a:latin typeface="Tahoma"/>
                <a:ea typeface="Lucida Grande"/>
                <a:cs typeface="Tahoma"/>
              </a:rPr>
              <a:t>Nessuno ha risposto “scarsa” ed “eccessiva”</a:t>
            </a:r>
            <a:endParaRPr lang="it-IT" sz="2400" dirty="0" smtClean="0">
              <a:solidFill>
                <a:srgbClr val="000090"/>
              </a:solidFill>
              <a:latin typeface="Tahoma"/>
              <a:cs typeface="Tahoma"/>
            </a:endParaRPr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764512"/>
              </p:ext>
            </p:extLst>
          </p:nvPr>
        </p:nvGraphicFramePr>
        <p:xfrm>
          <a:off x="1547664" y="764704"/>
          <a:ext cx="662473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7549618"/>
      </p:ext>
    </p:extLst>
  </p:cSld>
  <p:clrMapOvr>
    <a:masterClrMapping/>
  </p:clrMapOvr>
  <p:transition xmlns:p14="http://schemas.microsoft.com/office/powerpoint/2010/main" advTm="6400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8" grpId="0">
        <p:bldAsOne/>
      </p:bldGraphic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651</Words>
  <Application>Microsoft Macintosh PowerPoint</Application>
  <PresentationFormat>Presentazione su schermo (4:3)</PresentationFormat>
  <Paragraphs>117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MARCO GALLERI  consulente di direzione</dc:title>
  <dc:creator>noname</dc:creator>
  <cp:lastModifiedBy>noname</cp:lastModifiedBy>
  <cp:revision>445</cp:revision>
  <dcterms:created xsi:type="dcterms:W3CDTF">2013-03-07T14:07:28Z</dcterms:created>
  <dcterms:modified xsi:type="dcterms:W3CDTF">2015-12-24T14:47:23Z</dcterms:modified>
</cp:coreProperties>
</file>