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7" r:id="rId3"/>
    <p:sldId id="286" r:id="rId4"/>
    <p:sldId id="282" r:id="rId5"/>
    <p:sldId id="260" r:id="rId6"/>
    <p:sldId id="261" r:id="rId7"/>
    <p:sldId id="262" r:id="rId8"/>
    <p:sldId id="263" r:id="rId9"/>
    <p:sldId id="284" r:id="rId10"/>
    <p:sldId id="259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 snapToObjects="1">
      <p:cViewPr>
        <p:scale>
          <a:sx n="100" d="100"/>
          <a:sy n="100" d="100"/>
        </p:scale>
        <p:origin x="-1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EE350-DA03-AD44-9D43-09C9C7FDB9F0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BCFB-5C16-F449-A58D-6D03B12E483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2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DF0A-6C1F-1649-87E1-77AAF3219828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B948B-2CAC-B543-9E06-AA53CA76C52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1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334C-081D-4648-92DC-D227DC57DA4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8537-F0FD-1249-B281-4DDAACD418D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3C80-36D8-E54A-AEA6-0F00869A117D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24D8-BCE7-764F-B763-326C3A6F33E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694-54E6-8449-B4AB-15D8235F8A5F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C77-D2AA-8B48-A61C-5E36310D7A0E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B3E8-6DE6-4B46-8F25-68EE92A55F5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E6D0-9025-F44E-A6AE-4F28E9CB832A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B8C-BC09-9547-B8D7-8D9A1749D688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083E-A0FE-794C-B5A6-8B2EB83CFB6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0E1B-7B28-FC4F-9E1B-88E83799AFEB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C654-FD58-4140-A42E-00B599B1516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galleri.it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messaggero.it/CULTURA/LIBRI/arte_guerriglia_gastone_breccia/notizie/274584.shtml" TargetMode="External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image" Target="../media/image16.jpeg"/><Relationship Id="rId8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image" Target="../media/image21.jpeg"/><Relationship Id="rId7" Type="http://schemas.openxmlformats.org/officeDocument/2006/relationships/image" Target="../media/image22.jpg"/><Relationship Id="rId8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hvi1mmr9d7jvp5z/tLuYfIHc9Y/che%20cosa%20ho%20inventato" TargetMode="External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6" Type="http://schemas.openxmlformats.org/officeDocument/2006/relationships/image" Target="../media/image26.jpeg"/><Relationship Id="rId7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533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533400" y="478683"/>
            <a:ext cx="1930036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2695955" y="393518"/>
            <a:ext cx="3886200" cy="1905000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GALLERIA GALLERI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Periodico gratuito di aggiornamento per imprenditori e dirigenti</a:t>
            </a:r>
          </a:p>
          <a:p>
            <a:pPr algn="ctr"/>
            <a:endParaRPr lang="it-IT" sz="1200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Numero VII/2013 del 5 MAGGIO</a:t>
            </a:r>
            <a:endParaRPr lang="it-IT" sz="1200" b="1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16" name="Cornice 15"/>
          <p:cNvSpPr/>
          <p:nvPr/>
        </p:nvSpPr>
        <p:spPr>
          <a:xfrm>
            <a:off x="533400" y="2492896"/>
            <a:ext cx="8165918" cy="3456384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Questo è il settimo numero del 2013; propone </a:t>
            </a:r>
            <a:r>
              <a:rPr lang="it-IT" sz="2400" b="1" dirty="0" smtClean="0">
                <a:solidFill>
                  <a:srgbClr val="000090"/>
                </a:solidFill>
                <a:latin typeface="Tahoma"/>
                <a:cs typeface="Tahoma"/>
              </a:rPr>
              <a:t>16 elementi (pdf) e 14 presentazioni (PowerPoint).</a:t>
            </a:r>
          </a:p>
          <a:p>
            <a:pPr algn="ctr"/>
            <a:endParaRPr lang="it-IT" sz="2400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Gli allegati sono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divisi in </a:t>
            </a:r>
            <a:r>
              <a:rPr lang="it-IT" sz="2400" b="1" dirty="0" smtClean="0">
                <a:solidFill>
                  <a:srgbClr val="FF0000"/>
                </a:solidFill>
                <a:latin typeface="Tahoma"/>
                <a:cs typeface="Tahoma"/>
              </a:rPr>
              <a:t>quattro </a:t>
            </a:r>
            <a:r>
              <a:rPr lang="it-IT" sz="2400" b="1" dirty="0">
                <a:solidFill>
                  <a:srgbClr val="FF0000"/>
                </a:solidFill>
                <a:latin typeface="Tahoma"/>
                <a:cs typeface="Tahoma"/>
              </a:rPr>
              <a:t>cartelle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tematiche</a:t>
            </a: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</a:p>
          <a:p>
            <a:pPr algn="ctr"/>
            <a:endParaRPr lang="it-IT" sz="24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Scelga quelli 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c</a:t>
            </a:r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he la attirano di più.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 </a:t>
            </a:r>
            <a:endParaRPr lang="it-IT" sz="2400" b="1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Sul sito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  <a:hlinkClick r:id="rId3"/>
              </a:rPr>
              <a:t>www.marcogalleri.it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sono reperibili i collegamenti e gli indici degli ultimi anni. </a:t>
            </a:r>
            <a:endParaRPr lang="it-IT" sz="1600" b="1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7" name="Picture 4" descr="spirale"/>
          <p:cNvPicPr>
            <a:picLocks noChangeAspect="1" noChangeArrowheads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 bwMode="auto">
          <a:xfrm rot="16200000">
            <a:off x="67818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10-anni.jpg"/>
          <p:cNvPicPr>
            <a:picLocks noChangeAspect="1"/>
          </p:cNvPicPr>
          <p:nvPr/>
        </p:nvPicPr>
        <p:blipFill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759539"/>
            <a:ext cx="1591055" cy="1395544"/>
          </a:xfrm>
          <a:prstGeom prst="rect">
            <a:avLst/>
          </a:prstGeom>
        </p:spPr>
      </p:pic>
      <p:pic>
        <p:nvPicPr>
          <p:cNvPr id="12" name="Immagine 11" descr="Galleria d'arte 1.jpg"/>
          <p:cNvPicPr>
            <a:picLocks noChangeAspect="1"/>
          </p:cNvPicPr>
          <p:nvPr/>
        </p:nvPicPr>
        <p:blipFill>
          <a:blip r:embed="rId5" cstate="email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9490" y="381000"/>
            <a:ext cx="3886201" cy="1926371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0" y="6237312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3" name="Immagine 12" descr="sole.jpg"/>
          <p:cNvPicPr>
            <a:picLocks noChangeAspect="1"/>
          </p:cNvPicPr>
          <p:nvPr/>
        </p:nvPicPr>
        <p:blipFill>
          <a:blip r:embed="rId6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44" y="8756"/>
            <a:ext cx="9144000" cy="6248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3429000"/>
            <a:ext cx="66119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ANALISI STRATEGICHE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PIANI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D’AFFARI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 OPERATIVI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SOLUZIONI ORGANIZZATIVE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SELEZIONE E GESTIONE DEI COLLABORATORI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SUCCESSIONE GENERAZIONALE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RICERCHE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MERCATO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COSTRUZIONE DELL’IMMAGINE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CORSI PER IMPRENDITORI</a:t>
            </a:r>
          </a:p>
        </p:txBody>
      </p:sp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95400" y="2514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0090"/>
                </a:solidFill>
                <a:latin typeface="Lucida Handwriting"/>
                <a:cs typeface="Lucida Handwriting"/>
              </a:rPr>
              <a:t>Grazie per l’attenzione</a:t>
            </a:r>
            <a:endParaRPr lang="it-IT" sz="3600" dirty="0">
              <a:solidFill>
                <a:srgbClr val="000090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SOMMARIO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3907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200" y="127361"/>
            <a:ext cx="6934200" cy="83177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57200" y="1143000"/>
            <a:ext cx="8153400" cy="53245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Pare che il debito degli enti locali cinesi sia il 20% del loro PIL, invece quest’anno quello dell’eurozona calerà ancora grazie all’austerità e tutti sperano (vanamente) nelle elezioni tedesche di settembre. Intanto negli USA si rafforza la tendenza al rientro delle produzioni già delocalizzate e infuria la battaglia contro </a:t>
            </a:r>
            <a:r>
              <a:rPr lang="it-IT" sz="1700" dirty="0" err="1" smtClean="0">
                <a:solidFill>
                  <a:srgbClr val="000090"/>
                </a:solidFill>
                <a:latin typeface="Tahoma"/>
                <a:cs typeface="Tahoma"/>
              </a:rPr>
              <a:t>bitcoin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la moneta virtuale. Il senso della stupidità è rovinoso per le persone più intelligenti, lo si può rilevare anche in altezzose previsioni, presentimenti e strategie di gruppo, rivisti criticamente tredici anni dopo.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’innovazione sociale e aziendale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sarà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forse sempre più condizionata dalle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omunità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virtuali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ma è certo che dalla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storia di imprenditori e manager italiani si imparano molte cose utili per le organizzazioni del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futuro. Trovate il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segreto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e cento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idee per diventare un vero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leader e cinque per gestire i Cda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Per la gestione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dei prezzi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occorrono anche tattiche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competitive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 negoziazione ma al cliente,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se una cosa piace, ci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crede. Alcune delle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migliori idee per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vendere sono un elogio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della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menzogna, va però ricordato di evitare la mendacia con i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bugiardi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più abili.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L’innovazione va costruita, se ne descrivono modi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tipi, leve e quattro protagonisti. La classica e proficua tecnica del brainstorming è ancora poco utilizzata nelle PMI, ne propongo un breve approfondimento. È ora possibile una passeggiata gratuita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tra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la trentina di modelli che ho migliorato o ideato, tra cui l’ultimo sulle fasi del mercato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endParaRPr lang="it-IT" sz="1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20" name="Cornice 19"/>
          <p:cNvSpPr/>
          <p:nvPr/>
        </p:nvSpPr>
        <p:spPr>
          <a:xfrm>
            <a:off x="101035" y="1052736"/>
            <a:ext cx="4731861" cy="2637587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endParaRPr lang="it-IT" sz="14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Debiti cinesi e austerità europea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Verso il voto in 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ermania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Made in the USA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Bitcoin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: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mad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money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?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Il senso della stupidità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Le strategie di gruppo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Le cinque fasi del mercato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Strategie in tempi di crisi</a:t>
            </a: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VII/2013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1035" y="3716953"/>
            <a:ext cx="45705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sz="1400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Imprenditori e manager nella storia d’Italia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Organizzazioni del futuro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Comunità virtuali e innovazione sociale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Assumere informazioni sul personale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Il segreto del leader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Cento idee per diventare un vero leader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Gestire Cda e comitati di direzione</a:t>
            </a:r>
          </a:p>
          <a:p>
            <a:pPr marL="457200" indent="-4572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FF"/>
                </a:solidFill>
                <a:latin typeface="Tahoma"/>
                <a:cs typeface="Tahoma"/>
              </a:rPr>
              <a:t>Rabbia positiva?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11152" y="1055812"/>
            <a:ext cx="457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3</a:t>
            </a:r>
            <a:r>
              <a:rPr lang="it-IT" sz="1400" dirty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La gestione dei prezzi basati sul cliente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Tattiche competitive in negoziazione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Le migliori idee per vendere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Elogio della menzogna</a:t>
            </a:r>
          </a:p>
          <a:p>
            <a:pPr marL="457200" indent="-457200" algn="ctr">
              <a:buFont typeface="+mj-lt"/>
              <a:buAutoNum type="alphaLcPeriod"/>
            </a:pPr>
            <a:r>
              <a:rPr lang="it-IT" sz="1400" dirty="0">
                <a:solidFill>
                  <a:srgbClr val="000090"/>
                </a:solidFill>
                <a:latin typeface="Tahoma"/>
                <a:cs typeface="Tahoma"/>
              </a:rPr>
              <a:t>Non mentire con i bugiardi </a:t>
            </a:r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Mi </a:t>
            </a:r>
            <a:r>
              <a:rPr lang="it-IT" sz="1400" dirty="0">
                <a:solidFill>
                  <a:srgbClr val="000090"/>
                </a:solidFill>
                <a:latin typeface="Tahoma"/>
                <a:cs typeface="Tahoma"/>
              </a:rPr>
              <a:t>piace perciò ci credo </a:t>
            </a:r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Fine </a:t>
            </a:r>
            <a:r>
              <a:rPr lang="it-IT" sz="1400" dirty="0">
                <a:solidFill>
                  <a:srgbClr val="000090"/>
                </a:solidFill>
                <a:latin typeface="Tahoma"/>
                <a:cs typeface="Tahoma"/>
              </a:rPr>
              <a:t>della comunicazione </a:t>
            </a:r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11152" y="3690323"/>
            <a:ext cx="466115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sz="1400" dirty="0" smtClean="0">
              <a:solidFill>
                <a:srgbClr val="008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I quatto volti della costruzione innovativa 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Modi, tipi e leve dell’innovazione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Brainstorming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Passeggiata tra le mie invenzioni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400" dirty="0" smtClean="0">
                <a:solidFill>
                  <a:srgbClr val="008000"/>
                </a:solidFill>
                <a:latin typeface="Tahoma"/>
                <a:cs typeface="Tahoma"/>
              </a:rPr>
              <a:t>Come fare innovazione nel 2013</a:t>
            </a:r>
            <a:endParaRPr lang="it-IT" sz="1400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sp>
        <p:nvSpPr>
          <p:cNvPr id="15" name="Cornice 14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INDICE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16" name="Immagine 15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86396" y="127359"/>
            <a:ext cx="6934200" cy="83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0486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FONTI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8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7416" y="127359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30379" y="1575872"/>
            <a:ext cx="354933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stampa</a:t>
            </a:r>
            <a:endParaRPr lang="it-IT" sz="1600" b="1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Financial Times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Internazionale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New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Scientist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Psicologia Contemporanea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Sciences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Humaines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(FRA)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Suddeutsche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Zeitung (DEU)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The New Yorker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The New York Times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Time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Wall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Street Journal (USA)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1575872"/>
            <a:ext cx="5724443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libri</a:t>
            </a: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(cronologia inversa)</a:t>
            </a:r>
          </a:p>
          <a:p>
            <a:pPr algn="ctr"/>
            <a:endParaRPr lang="it-IT" sz="15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L’arte della guerriglia,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G. Breccia, 2013.</a:t>
            </a:r>
          </a:p>
          <a:p>
            <a:pPr algn="ctr">
              <a:buFont typeface="Arial"/>
              <a:buChar char="•"/>
            </a:pP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L’analisi </a:t>
            </a:r>
            <a:r>
              <a:rPr lang="it-IT" sz="1400" i="1" dirty="0">
                <a:solidFill>
                  <a:srgbClr val="FF0000"/>
                </a:solidFill>
                <a:latin typeface="Tahoma"/>
                <a:cs typeface="Tahoma"/>
              </a:rPr>
              <a:t>strategica per le decisioni aziendali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, 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Robert 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M. 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Grant, 2010</a:t>
            </a:r>
            <a:endParaRPr lang="it-IT" sz="1400" i="1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Marketing e fiducia;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S. Castaldo, 2009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La leadership; 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 Baird, 2008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Elogio della menzogna,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I. </a:t>
            </a:r>
            <a:r>
              <a:rPr lang="it-IT" sz="1400" dirty="0" err="1" smtClean="0">
                <a:solidFill>
                  <a:srgbClr val="000090"/>
                </a:solidFill>
                <a:latin typeface="Tahoma"/>
                <a:cs typeface="Tahoma"/>
              </a:rPr>
              <a:t>Mendiola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, Ed. </a:t>
            </a:r>
            <a:r>
              <a:rPr lang="it-IT" sz="1400" dirty="0" err="1" smtClean="0">
                <a:solidFill>
                  <a:srgbClr val="000090"/>
                </a:solidFill>
                <a:latin typeface="Tahoma"/>
                <a:cs typeface="Tahoma"/>
              </a:rPr>
              <a:t>it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. 2008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La negoziazione; 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M.C. Aaron, 2008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I dieci volti dell’innovazione;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T. </a:t>
            </a:r>
            <a:r>
              <a:rPr lang="it-IT" sz="1400" dirty="0" err="1" smtClean="0">
                <a:solidFill>
                  <a:srgbClr val="000090"/>
                </a:solidFill>
                <a:latin typeface="Tahoma"/>
                <a:cs typeface="Tahoma"/>
              </a:rPr>
              <a:t>Kelley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,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>
                <a:solidFill>
                  <a:srgbClr val="FF0000"/>
                </a:solidFill>
                <a:latin typeface="Tahoma"/>
                <a:cs typeface="Tahoma"/>
              </a:rPr>
              <a:t>L’innovazione che </a:t>
            </a: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funziona; 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AA.VV</a:t>
            </a:r>
            <a:r>
              <a:rPr lang="it-IT" sz="1400" dirty="0">
                <a:solidFill>
                  <a:srgbClr val="FF0000"/>
                </a:solidFill>
                <a:latin typeface="Tahoma"/>
                <a:cs typeface="Tahoma"/>
              </a:rPr>
              <a:t>.,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Come </a:t>
            </a:r>
            <a:r>
              <a:rPr lang="it-IT" sz="1400" i="1" dirty="0">
                <a:solidFill>
                  <a:srgbClr val="000090"/>
                </a:solidFill>
                <a:latin typeface="Tahoma"/>
                <a:cs typeface="Tahoma"/>
              </a:rPr>
              <a:t>studiare le organizzazioni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; G</a:t>
            </a:r>
            <a:r>
              <a:rPr lang="it-IT" sz="1400" dirty="0">
                <a:solidFill>
                  <a:srgbClr val="000090"/>
                </a:solidFill>
                <a:latin typeface="Tahoma"/>
                <a:cs typeface="Tahoma"/>
              </a:rPr>
              <a:t>. Bonazzi,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Il segreto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Blanchard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 e Miller, ed.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it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.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Cento idee per vendere; 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K. </a:t>
            </a:r>
            <a:r>
              <a:rPr lang="it-IT" sz="1400" dirty="0" err="1" smtClean="0">
                <a:solidFill>
                  <a:srgbClr val="000090"/>
                </a:solidFill>
                <a:latin typeface="Tahoma"/>
                <a:cs typeface="Tahoma"/>
              </a:rPr>
              <a:t>Langdom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, 2005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 smtClean="0">
                <a:solidFill>
                  <a:srgbClr val="FF0000"/>
                </a:solidFill>
                <a:latin typeface="Tahoma"/>
                <a:cs typeface="Tahoma"/>
              </a:rPr>
              <a:t>Previsioni e presentimenti;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. </a:t>
            </a:r>
            <a:r>
              <a:rPr lang="it-IT" sz="1400" dirty="0" err="1" smtClean="0">
                <a:solidFill>
                  <a:srgbClr val="FF0000"/>
                </a:solidFill>
                <a:latin typeface="Tahoma"/>
                <a:cs typeface="Tahoma"/>
              </a:rPr>
              <a:t>Morace</a:t>
            </a:r>
            <a:r>
              <a:rPr lang="it-IT" sz="1400" dirty="0" smtClean="0">
                <a:solidFill>
                  <a:srgbClr val="FF0000"/>
                </a:solidFill>
                <a:latin typeface="Tahoma"/>
                <a:cs typeface="Tahoma"/>
              </a:rPr>
              <a:t>, 2000</a:t>
            </a:r>
          </a:p>
          <a:p>
            <a:pPr marL="285750" indent="-285750" algn="ctr">
              <a:buFont typeface="Arial"/>
              <a:buChar char="•"/>
            </a:pPr>
            <a:r>
              <a:rPr lang="it-IT" sz="1400" i="1" dirty="0">
                <a:solidFill>
                  <a:srgbClr val="000090"/>
                </a:solidFill>
                <a:latin typeface="Tahoma"/>
                <a:cs typeface="Tahoma"/>
              </a:rPr>
              <a:t>Imprenditori e manager nella storia </a:t>
            </a:r>
            <a:r>
              <a:rPr lang="it-IT" sz="1400" i="1" dirty="0" smtClean="0">
                <a:solidFill>
                  <a:srgbClr val="000090"/>
                </a:solidFill>
                <a:latin typeface="Tahoma"/>
                <a:cs typeface="Tahoma"/>
              </a:rPr>
              <a:t>d’Italia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; P. </a:t>
            </a:r>
            <a:r>
              <a:rPr lang="it-IT" sz="1400" dirty="0" err="1" smtClean="0">
                <a:solidFill>
                  <a:srgbClr val="000090"/>
                </a:solidFill>
                <a:latin typeface="Tahoma"/>
                <a:cs typeface="Tahoma"/>
              </a:rPr>
              <a:t>Rugafiori</a:t>
            </a:r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266353499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2" y="621560"/>
            <a:ext cx="7940174" cy="5626839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Debiti cinesi e austerità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europea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sono due brevi trafiletti tratti dal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Financial Times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e dal </a:t>
            </a:r>
            <a:r>
              <a:rPr lang="it-IT" sz="1600" dirty="0" err="1" smtClean="0">
                <a:solidFill>
                  <a:srgbClr val="0000FF"/>
                </a:solidFill>
                <a:latin typeface="Tahoma"/>
                <a:cs typeface="Tahoma"/>
              </a:rPr>
              <a:t>Wall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 Street Journal.</a:t>
            </a:r>
            <a:endParaRPr lang="it-IT" sz="1600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Verso il voto in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Germania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tradotto da </a:t>
            </a:r>
            <a:r>
              <a:rPr lang="it-IT" sz="1600" dirty="0" err="1" smtClean="0">
                <a:solidFill>
                  <a:srgbClr val="0000FF"/>
                </a:solidFill>
                <a:latin typeface="Tahoma"/>
                <a:cs typeface="Tahoma"/>
              </a:rPr>
              <a:t>Suddeutsche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 Zeitung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e sottolinea l’importanza e le peculiarità del voto che tutta Europa attende da due anni.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Made in the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USA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l’originale da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Time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del 22 aprile, cerca di dimostrare che il processo di reindustrializzazione nazionale è in atto; fosse vero sarebbe un esempio da seguire.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Bitcoin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: </a:t>
            </a: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mad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money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?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Contiene il dubbioso editoriale di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Lev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Grossman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(sempre da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) e la stroncante opinione del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N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obel per l’economia Paul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Krugman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comparsa su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Internazionale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del 19/24 aprile.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Il senso della stupidità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, tradotto da 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New </a:t>
            </a:r>
            <a:r>
              <a:rPr lang="it-IT" sz="1600" dirty="0" err="1">
                <a:solidFill>
                  <a:srgbClr val="0000FF"/>
                </a:solidFill>
                <a:latin typeface="Tahoma"/>
                <a:cs typeface="Tahoma"/>
              </a:rPr>
              <a:t>Scientist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, dà molte conferme, tra cui: quando a comportarsi da stupidi sono le persone intelligenti, il danno è maggiore.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Strategie di gruppo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l’ultima </a:t>
            </a:r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basata sul testo di </a:t>
            </a:r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Robert M. Grant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e integrata da miei materiali e commenti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Le cinque fasi del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mercato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il mio aggiornamento di una classificazione presente su un testo di marketing visionario del 2000: </a:t>
            </a:r>
            <a:r>
              <a:rPr lang="it-IT" sz="1600" i="1" dirty="0" smtClean="0">
                <a:solidFill>
                  <a:srgbClr val="0000FF"/>
                </a:solidFill>
                <a:latin typeface="Tahoma"/>
                <a:cs typeface="Tahoma"/>
              </a:rPr>
              <a:t>Previsioni e presentimenti.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Strategie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in tempi di crisi </a:t>
            </a:r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è il Corso di Alta Formazione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in codocenza con </a:t>
            </a:r>
            <a:r>
              <a:rPr lang="it-IT" sz="1600" b="1" dirty="0">
                <a:solidFill>
                  <a:srgbClr val="0000FF"/>
                </a:solidFill>
                <a:latin typeface="Tahoma"/>
                <a:cs typeface="Tahoma"/>
              </a:rPr>
              <a:t>Gastone Breccia;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allego la presentazione del versione</a:t>
            </a:r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 residenziale in Maremma,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programmato per il </a:t>
            </a:r>
            <a:r>
              <a:rPr lang="it-IT" sz="1600" b="1" dirty="0">
                <a:solidFill>
                  <a:srgbClr val="FF0000"/>
                </a:solidFill>
                <a:latin typeface="Tahoma"/>
                <a:cs typeface="Tahoma"/>
              </a:rPr>
              <a:t>5, 6 e 7 giugno. </a:t>
            </a:r>
            <a:r>
              <a:rPr lang="it-IT" sz="1600" b="1" dirty="0">
                <a:solidFill>
                  <a:srgbClr val="008000"/>
                </a:solidFill>
                <a:latin typeface="Tahoma"/>
                <a:cs typeface="Tahoma"/>
              </a:rPr>
              <a:t>Si iscriva subito</a:t>
            </a:r>
            <a:r>
              <a:rPr lang="it-IT" sz="1600" b="1" dirty="0" smtClean="0">
                <a:solidFill>
                  <a:srgbClr val="008000"/>
                </a:solidFill>
                <a:latin typeface="Tahoma"/>
                <a:cs typeface="Tahoma"/>
              </a:rPr>
              <a:t>!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  <a:hlinkClick r:id="rId3"/>
              </a:rPr>
              <a:t>Qui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una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 recente recensione 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del suo ultimo libro.</a:t>
            </a:r>
            <a:endParaRPr lang="it-IT" sz="1600" b="1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</a:t>
            </a:r>
          </a:p>
        </p:txBody>
      </p:sp>
      <p:pic>
        <p:nvPicPr>
          <p:cNvPr id="2" name="Immagine 1" descr="tim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54830"/>
            <a:ext cx="764014" cy="1044910"/>
          </a:xfrm>
          <a:prstGeom prst="rect">
            <a:avLst/>
          </a:prstGeom>
        </p:spPr>
      </p:pic>
      <p:pic>
        <p:nvPicPr>
          <p:cNvPr id="3" name="Immagine 2" descr="inte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1699740"/>
            <a:ext cx="779193" cy="1041585"/>
          </a:xfrm>
          <a:prstGeom prst="rect">
            <a:avLst/>
          </a:prstGeom>
        </p:spPr>
      </p:pic>
      <p:pic>
        <p:nvPicPr>
          <p:cNvPr id="10" name="Immagine 9" descr="cop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10" y="2741325"/>
            <a:ext cx="785329" cy="1118018"/>
          </a:xfrm>
          <a:prstGeom prst="rect">
            <a:avLst/>
          </a:prstGeom>
        </p:spPr>
      </p:pic>
      <p:pic>
        <p:nvPicPr>
          <p:cNvPr id="12" name="Immagine 11" descr="0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9" y="3859343"/>
            <a:ext cx="794250" cy="1296961"/>
          </a:xfrm>
          <a:prstGeom prst="rect">
            <a:avLst/>
          </a:prstGeom>
        </p:spPr>
      </p:pic>
      <p:pic>
        <p:nvPicPr>
          <p:cNvPr id="4" name="Immagine 3" descr="24440.gif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5134724"/>
            <a:ext cx="803131" cy="11136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2" y="771105"/>
            <a:ext cx="8047867" cy="520258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Imprenditori e manager nella storia d’Italia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un bel libro di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Paride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Rugafiori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dell’Università di Torino. Riporto l’indice e il penultimo capitolo che riepiloga la situazione dell’ultimo ventennio del novecento; mi pare utile per un confronto con l’attualità.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Organizzazioni del futuro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riporta le tesi di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Miles &amp; </a:t>
            </a:r>
            <a:r>
              <a:rPr lang="it-IT" sz="1700" dirty="0" err="1">
                <a:solidFill>
                  <a:srgbClr val="000090"/>
                </a:solidFill>
                <a:latin typeface="Tahoma"/>
                <a:cs typeface="Tahoma"/>
              </a:rPr>
              <a:t>Snow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e altre fanfaluche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accademiche. È l’ultima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breve 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basata sul testo di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Bonazzi.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Comunità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virtuali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e innovazione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sociale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compare su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Psicologia Contemporanea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 maggio-giugno; anch’esso si occupa dell’organizzazione aziendale del futuro, ma gli esempi sono assai virtuali.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Assumere informazioni sul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personale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tradotto 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The New York Times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e presenta l’ascesa della </a:t>
            </a:r>
            <a:r>
              <a:rPr lang="it-IT" sz="1700" i="1" dirty="0" smtClean="0">
                <a:solidFill>
                  <a:srgbClr val="000090"/>
                </a:solidFill>
                <a:latin typeface="Tahoma"/>
                <a:cs typeface="Tahoma"/>
              </a:rPr>
              <a:t>Scienza della Forza Lavoro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che pesca dati dalla rete.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Il segreto del leader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tratta dalla “favola aziendale” di </a:t>
            </a:r>
            <a:r>
              <a:rPr lang="it-IT" sz="1700" dirty="0" err="1" smtClean="0">
                <a:solidFill>
                  <a:srgbClr val="000090"/>
                </a:solidFill>
                <a:latin typeface="Tahoma"/>
                <a:cs typeface="Tahoma"/>
              </a:rPr>
              <a:t>Blanchard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&amp; Miller, che propone un utile acronimo mnemotecnico.</a:t>
            </a:r>
            <a:endParaRPr lang="it-IT" sz="1700" dirty="0" smtClean="0">
              <a:solidFill>
                <a:srgbClr val="0000FF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Cento idee per essere leader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basata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sull’agile manuale di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Adair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Qui presento il sommario e l’elenco delle cento idee.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Cinque idee per gestire i </a:t>
            </a:r>
            <a:r>
              <a:rPr lang="it-IT" sz="1700" dirty="0" err="1" smtClean="0">
                <a:solidFill>
                  <a:srgbClr val="FF0000"/>
                </a:solidFill>
                <a:latin typeface="Tahoma"/>
                <a:cs typeface="Tahoma"/>
              </a:rPr>
              <a:t>cda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brevissima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tratta 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HBR Italia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 aprile.</a:t>
            </a:r>
            <a:endParaRPr lang="it-IT" sz="17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Rabbia positiva?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è tradotto 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The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Scientist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il punto interrogativo è mio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2. ORGANIZZAZIONE</a:t>
            </a:r>
          </a:p>
        </p:txBody>
      </p:sp>
      <p:pic>
        <p:nvPicPr>
          <p:cNvPr id="4" name="Immagine 3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063" y="1775273"/>
            <a:ext cx="651656" cy="927129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6407" y="5346901"/>
            <a:ext cx="673529" cy="901499"/>
          </a:xfrm>
          <a:prstGeom prst="rect">
            <a:avLst/>
          </a:prstGeom>
        </p:spPr>
      </p:pic>
      <p:pic>
        <p:nvPicPr>
          <p:cNvPr id="12" name="Immagine 11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7839" y="4704203"/>
            <a:ext cx="687153" cy="642698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6407" y="753097"/>
            <a:ext cx="616110" cy="1001712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7839" y="3682365"/>
            <a:ext cx="656309" cy="898144"/>
          </a:xfrm>
          <a:prstGeom prst="rect">
            <a:avLst/>
          </a:prstGeom>
        </p:spPr>
      </p:pic>
      <p:pic>
        <p:nvPicPr>
          <p:cNvPr id="5" name="Immagine 4" descr="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063" y="2780928"/>
            <a:ext cx="626454" cy="88824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95536" y="764704"/>
            <a:ext cx="7632848" cy="5400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Prezzi 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basati </a:t>
            </a: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sulla gestione del cliente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con estratti dal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testo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a cura di Castaldo,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con mie integrazioni e commenti.</a:t>
            </a:r>
            <a:endParaRPr lang="it-IT" sz="18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Tattiche competitive in negoziazione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basata sull’agile manuale 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Aaron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integrate con miei materiali.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Sette idee per vendere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l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delle prime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cento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idee proposte da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Langdon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Elogio della menzogna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la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un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recente testo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Ignacio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Mendiola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che evita le classificazioni e privilegia uno sguardo d’insieme. Integra 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molti materiali disponibili.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Non mentire con i bugiardi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– tradotto da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Sciences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Humaines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- è l’ultima conferma sperimentale del legame tra l’abilità del mentire e quella del riconoscere i bugiardi.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Mi piace perciò ci credo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il titolo che ho dato al trafiletto che dimostra che correggere le false convinzioni richiede persuasione perché con la sola smentita restano intatte.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Fine della comunicazione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un’amara vignetta tratta da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The New Yorker.</a:t>
            </a:r>
            <a:endParaRPr lang="it-IT" sz="18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2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22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3. COMUNICAZIONE E MARKETING</a:t>
            </a:r>
          </a:p>
        </p:txBody>
      </p:sp>
      <p:pic>
        <p:nvPicPr>
          <p:cNvPr id="8" name="Immagine 7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802082"/>
            <a:ext cx="627774" cy="870679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1844824"/>
            <a:ext cx="627774" cy="897658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9786" y="2924944"/>
            <a:ext cx="644404" cy="606705"/>
          </a:xfrm>
          <a:prstGeom prst="rect">
            <a:avLst/>
          </a:prstGeom>
        </p:spPr>
      </p:pic>
      <p:pic>
        <p:nvPicPr>
          <p:cNvPr id="4" name="Immagine 3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9786" y="3645024"/>
            <a:ext cx="707669" cy="1015144"/>
          </a:xfrm>
          <a:prstGeom prst="rect">
            <a:avLst/>
          </a:prstGeom>
        </p:spPr>
      </p:pic>
      <p:pic>
        <p:nvPicPr>
          <p:cNvPr id="5" name="Immagine 4" descr="logo_sciences_humaine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3883" y="4869160"/>
            <a:ext cx="753572" cy="360040"/>
          </a:xfrm>
          <a:prstGeom prst="rect">
            <a:avLst/>
          </a:prstGeom>
        </p:spPr>
      </p:pic>
      <p:pic>
        <p:nvPicPr>
          <p:cNvPr id="6" name="Immagine 5" descr="The-New-Yorker-Logo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3127" y="5366196"/>
            <a:ext cx="774328" cy="7743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539552" y="908720"/>
            <a:ext cx="7128792" cy="518457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I quattro volti della costruzione organizzativa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l’ultima </a:t>
            </a:r>
            <a:r>
              <a:rPr lang="it-IT" sz="20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che ho tratto dal libro di </a:t>
            </a:r>
            <a:r>
              <a:rPr lang="it-IT" sz="2000" dirty="0" err="1" smtClean="0">
                <a:solidFill>
                  <a:srgbClr val="0000FF"/>
                </a:solidFill>
                <a:latin typeface="Tahoma"/>
                <a:cs typeface="Tahoma"/>
              </a:rPr>
              <a:t>Kelley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2000" i="1" dirty="0" smtClean="0">
                <a:solidFill>
                  <a:srgbClr val="0000FF"/>
                </a:solidFill>
                <a:latin typeface="Tahoma"/>
                <a:cs typeface="Tahoma"/>
              </a:rPr>
              <a:t>I dieci volti dell’innovazione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Modi, tipi e leve dell’innovazione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l’ultima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tratta da un altro buon libro: </a:t>
            </a:r>
            <a:r>
              <a:rPr lang="it-IT" sz="2000" i="1" dirty="0" smtClean="0">
                <a:solidFill>
                  <a:srgbClr val="0000FF"/>
                </a:solidFill>
                <a:latin typeface="Tahoma"/>
                <a:cs typeface="Tahoma"/>
              </a:rPr>
              <a:t>L’innovazione che funziona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Brainstorming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è una breve </a:t>
            </a:r>
            <a:r>
              <a:rPr lang="it-IT" sz="2000" dirty="0" smtClean="0">
                <a:solidFill>
                  <a:srgbClr val="008000"/>
                </a:solidFill>
                <a:latin typeface="Tahoma"/>
                <a:cs typeface="Tahoma"/>
              </a:rPr>
              <a:t>presentazione,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tratta d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due fonti diverse,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che dà indicazioni sempreverdi su questo semplice ed efficace strumento dell’innovazione.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>
                <a:solidFill>
                  <a:srgbClr val="FF0000"/>
                </a:solidFill>
                <a:latin typeface="Tahoma"/>
                <a:cs typeface="Tahoma"/>
              </a:rPr>
              <a:t>Passeggiata tra le mie </a:t>
            </a: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invenzioni</a:t>
            </a:r>
            <a:r>
              <a:rPr lang="it-IT" sz="20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sono due file: una pagina pdf e una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breve </a:t>
            </a:r>
            <a:r>
              <a:rPr lang="it-IT" sz="2000" dirty="0" smtClean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che serve a informare che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  <a:hlinkClick r:id="rId3"/>
              </a:rPr>
              <a:t>qui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se ne possono scaricare una trentina, tra cui le ultime due (2013).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2000" dirty="0">
                <a:solidFill>
                  <a:srgbClr val="FF0000"/>
                </a:solidFill>
                <a:latin typeface="Tahoma"/>
                <a:cs typeface="Tahoma"/>
              </a:rPr>
              <a:t>Come fare innovazione nel 2013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è il titolo del mio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corso di Alta Formazione,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 previsto anche in edizione </a:t>
            </a:r>
            <a:r>
              <a:rPr lang="it-IT" sz="2000" dirty="0">
                <a:solidFill>
                  <a:srgbClr val="008000"/>
                </a:solidFill>
                <a:latin typeface="Tahoma"/>
                <a:cs typeface="Tahoma"/>
              </a:rPr>
              <a:t>Residenziale in Maremma 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il </a:t>
            </a:r>
            <a:r>
              <a:rPr lang="it-IT" sz="2000" b="1" dirty="0">
                <a:solidFill>
                  <a:srgbClr val="FF0000"/>
                </a:solidFill>
                <a:latin typeface="Tahoma"/>
                <a:cs typeface="Tahoma"/>
              </a:rPr>
              <a:t>19, 20 e 21 giugno</a:t>
            </a:r>
            <a:r>
              <a:rPr lang="it-IT" sz="2000" dirty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2000" b="1" dirty="0">
                <a:solidFill>
                  <a:srgbClr val="008000"/>
                </a:solidFill>
                <a:latin typeface="Tahoma"/>
                <a:cs typeface="Tahoma"/>
              </a:rPr>
              <a:t>Si iscriva subito!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4. CREATIVITA’ E INNOVAZIONE</a:t>
            </a:r>
          </a:p>
        </p:txBody>
      </p:sp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853" y="764808"/>
            <a:ext cx="1201563" cy="1837572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516" y="2735780"/>
            <a:ext cx="1187624" cy="1862779"/>
          </a:xfrm>
          <a:prstGeom prst="rect">
            <a:avLst/>
          </a:prstGeom>
        </p:spPr>
      </p:pic>
      <p:pic>
        <p:nvPicPr>
          <p:cNvPr id="12" name="Picture 37" descr="cavalcare l'ond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47853" y="5357682"/>
            <a:ext cx="1187624" cy="890718"/>
          </a:xfrm>
          <a:prstGeom prst="rect">
            <a:avLst/>
          </a:prstGeom>
        </p:spPr>
      </p:pic>
      <p:pic>
        <p:nvPicPr>
          <p:cNvPr id="13" name="Immagine 12" descr="mappa invenzioni con date.jpg"/>
          <p:cNvPicPr>
            <a:picLocks noChangeAspect="1"/>
          </p:cNvPicPr>
          <p:nvPr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853" y="4628027"/>
            <a:ext cx="1157764" cy="70475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Materiali già predisposti per la prossima galleria</a:t>
            </a:r>
            <a:endParaRPr lang="it-IT" sz="14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20" name="Cornice 19"/>
          <p:cNvSpPr/>
          <p:nvPr/>
        </p:nvSpPr>
        <p:spPr>
          <a:xfrm>
            <a:off x="107398" y="959135"/>
            <a:ext cx="4731861" cy="3083222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endParaRPr lang="it-IT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Previsioni e presentimenti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La cassetta degli attrezzi</a:t>
            </a:r>
          </a:p>
          <a:p>
            <a:pPr algn="ctr"/>
            <a:endParaRPr lang="it-IT" dirty="0" smtClean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VIII/2013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980" y="127361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27303" y="3436467"/>
            <a:ext cx="4570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Nove idee per diventare un vero leader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Rassegna degli stili di leadership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Cinque criteri operativi per il gruppo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11152" y="1412776"/>
            <a:ext cx="45720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Marketing e pubblicità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Tattiche collaborative in negoziazione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Dieci idee per creare interesse di vendita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4411152" y="3485010"/>
            <a:ext cx="46611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dirty="0" smtClean="0">
              <a:solidFill>
                <a:srgbClr val="008000"/>
              </a:solidFill>
              <a:latin typeface="Tahoma"/>
              <a:cs typeface="Tahoma"/>
            </a:endParaRPr>
          </a:p>
          <a:p>
            <a:pPr algn="ctr"/>
            <a:r>
              <a:rPr lang="it-IT" dirty="0" smtClean="0">
                <a:solidFill>
                  <a:srgbClr val="008000"/>
                </a:solidFill>
                <a:latin typeface="Tahoma"/>
                <a:cs typeface="Tahoma"/>
              </a:rPr>
              <a:t>Progettare e organizzare l’innovazione</a:t>
            </a:r>
            <a:endParaRPr lang="it-IT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Immagine 7" descr="alba.jpg"/>
          <p:cNvPicPr>
            <a:picLocks noChangeAspect="1"/>
          </p:cNvPicPr>
          <p:nvPr/>
        </p:nvPicPr>
        <p:blipFill>
          <a:blip r:embed="rId4">
            <a:alphaModFix am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46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0049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1529</Words>
  <Application>Microsoft Macintosh PowerPoint</Application>
  <PresentationFormat>Presentazione su schermo (4:3)</PresentationFormat>
  <Paragraphs>192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noname</dc:creator>
  <cp:lastModifiedBy>noname</cp:lastModifiedBy>
  <cp:revision>957</cp:revision>
  <dcterms:created xsi:type="dcterms:W3CDTF">2013-03-15T21:34:10Z</dcterms:created>
  <dcterms:modified xsi:type="dcterms:W3CDTF">2013-10-07T17:18:12Z</dcterms:modified>
</cp:coreProperties>
</file>