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65" r:id="rId2"/>
    <p:sldId id="285" r:id="rId3"/>
    <p:sldId id="257" r:id="rId4"/>
    <p:sldId id="281" r:id="rId5"/>
    <p:sldId id="282" r:id="rId6"/>
    <p:sldId id="286" r:id="rId7"/>
    <p:sldId id="260" r:id="rId8"/>
    <p:sldId id="261" r:id="rId9"/>
    <p:sldId id="262" r:id="rId10"/>
    <p:sldId id="263" r:id="rId11"/>
    <p:sldId id="259" r:id="rId12"/>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522" autoAdjust="0"/>
  </p:normalViewPr>
  <p:slideViewPr>
    <p:cSldViewPr snapToObjects="1">
      <p:cViewPr>
        <p:scale>
          <a:sx n="100" d="100"/>
          <a:sy n="100" d="100"/>
        </p:scale>
        <p:origin x="-1752"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56EE350-DA03-AD44-9D43-09C9C7FDB9F0}" type="datetimeFigureOut">
              <a:rPr lang="it-IT" smtClean="0"/>
              <a:pPr/>
              <a:t>07/10/13</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EDBCFB-5C16-F449-A58D-6D03B12E4837}" type="slidenum">
              <a:rPr lang="it-IT" smtClean="0"/>
              <a:pPr/>
              <a:t>‹n.›</a:t>
            </a:fld>
            <a:endParaRPr lang="it-IT"/>
          </a:p>
        </p:txBody>
      </p:sp>
    </p:spTree>
    <p:extLst>
      <p:ext uri="{BB962C8B-B14F-4D97-AF65-F5344CB8AC3E}">
        <p14:creationId xmlns:p14="http://schemas.microsoft.com/office/powerpoint/2010/main" val="2561324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98DF0A-6C1F-1649-87E1-77AAF3219828}" type="datetimeFigureOut">
              <a:rPr lang="it-IT" smtClean="0"/>
              <a:pPr/>
              <a:t>07/10/13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5B948B-2CAC-B543-9E06-AA53CA76C52F}" type="slidenum">
              <a:rPr lang="it-IT" smtClean="0"/>
              <a:pPr/>
              <a:t>‹n.›</a:t>
            </a:fld>
            <a:endParaRPr lang="it-IT"/>
          </a:p>
        </p:txBody>
      </p:sp>
    </p:spTree>
    <p:extLst>
      <p:ext uri="{BB962C8B-B14F-4D97-AF65-F5344CB8AC3E}">
        <p14:creationId xmlns:p14="http://schemas.microsoft.com/office/powerpoint/2010/main" val="33246119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46D334C-081D-4648-92DC-D227DC57DA40}" type="datetime1">
              <a:rPr lang="it-IT" smtClean="0"/>
              <a:pPr/>
              <a:t>07/10/13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DBB431-9FED-AF41-8820-FEA29E7289E2}" type="slidenum">
              <a:rPr lang="it-IT" smtClean="0"/>
              <a:pPr/>
              <a:t>‹n.›</a:t>
            </a:fld>
            <a:endParaRPr lang="it-IT"/>
          </a:p>
        </p:txBody>
      </p:sp>
    </p:spTree>
  </p:cSld>
  <p:clrMapOvr>
    <a:masterClrMapping/>
  </p:clrMapOvr>
  <p:transition xmlns:p14="http://schemas.microsoft.com/office/powerpoint/2010/mai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B798537-F0FD-1249-B281-4DDAACD418D3}" type="datetime1">
              <a:rPr lang="it-IT" smtClean="0"/>
              <a:pPr/>
              <a:t>07/10/13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DBB431-9FED-AF41-8820-FEA29E7289E2}" type="slidenum">
              <a:rPr lang="it-IT" smtClean="0"/>
              <a:pPr/>
              <a:t>‹n.›</a:t>
            </a:fld>
            <a:endParaRPr lang="it-IT"/>
          </a:p>
        </p:txBody>
      </p:sp>
    </p:spTree>
  </p:cSld>
  <p:clrMapOvr>
    <a:masterClrMapping/>
  </p:clrMapOvr>
  <p:transition xmlns:p14="http://schemas.microsoft.com/office/powerpoint/2010/mai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7C73C80-36D8-E54A-AEA6-0F00869A117D}" type="datetime1">
              <a:rPr lang="it-IT" smtClean="0"/>
              <a:pPr/>
              <a:t>07/10/13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DBB431-9FED-AF41-8820-FEA29E7289E2}" type="slidenum">
              <a:rPr lang="it-IT" smtClean="0"/>
              <a:pPr/>
              <a:t>‹n.›</a:t>
            </a:fld>
            <a:endParaRPr lang="it-IT"/>
          </a:p>
        </p:txBody>
      </p:sp>
    </p:spTree>
  </p:cSld>
  <p:clrMapOvr>
    <a:masterClrMapping/>
  </p:clrMapOvr>
  <p:transition xmlns:p14="http://schemas.microsoft.com/office/powerpoint/2010/mai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C1424D8-BCE7-764F-B763-326C3A6F33EC}" type="datetime1">
              <a:rPr lang="it-IT" smtClean="0"/>
              <a:pPr/>
              <a:t>07/10/13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DBB431-9FED-AF41-8820-FEA29E7289E2}" type="slidenum">
              <a:rPr lang="it-IT" smtClean="0"/>
              <a:pPr/>
              <a:t>‹n.›</a:t>
            </a:fld>
            <a:endParaRPr lang="it-IT"/>
          </a:p>
        </p:txBody>
      </p:sp>
    </p:spTree>
  </p:cSld>
  <p:clrMapOvr>
    <a:masterClrMapping/>
  </p:clrMapOvr>
  <p:transition xmlns:p14="http://schemas.microsoft.com/office/powerpoint/2010/mai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2B9B2694-54E6-8449-B4AB-15D8235F8A5F}" type="datetime1">
              <a:rPr lang="it-IT" smtClean="0"/>
              <a:pPr/>
              <a:t>07/10/13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ADBB431-9FED-AF41-8820-FEA29E7289E2}" type="slidenum">
              <a:rPr lang="it-IT" smtClean="0"/>
              <a:pPr/>
              <a:t>‹n.›</a:t>
            </a:fld>
            <a:endParaRPr lang="it-IT"/>
          </a:p>
        </p:txBody>
      </p:sp>
    </p:spTree>
  </p:cSld>
  <p:clrMapOvr>
    <a:masterClrMapping/>
  </p:clrMapOvr>
  <p:transition xmlns:p14="http://schemas.microsoft.com/office/powerpoint/2010/mai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3C77C77-D2AA-8B48-A61C-5E36310D7A0E}" type="datetime1">
              <a:rPr lang="it-IT" smtClean="0"/>
              <a:pPr/>
              <a:t>07/10/13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ADBB431-9FED-AF41-8820-FEA29E7289E2}" type="slidenum">
              <a:rPr lang="it-IT" smtClean="0"/>
              <a:pPr/>
              <a:t>‹n.›</a:t>
            </a:fld>
            <a:endParaRPr lang="it-IT"/>
          </a:p>
        </p:txBody>
      </p:sp>
    </p:spTree>
  </p:cSld>
  <p:clrMapOvr>
    <a:masterClrMapping/>
  </p:clrMapOvr>
  <p:transition xmlns:p14="http://schemas.microsoft.com/office/powerpoint/2010/mai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CECB3E8-6DE6-4B46-8F25-68EE92A55F5C}" type="datetime1">
              <a:rPr lang="it-IT" smtClean="0"/>
              <a:pPr/>
              <a:t>07/10/13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ADBB431-9FED-AF41-8820-FEA29E7289E2}" type="slidenum">
              <a:rPr lang="it-IT" smtClean="0"/>
              <a:pPr/>
              <a:t>‹n.›</a:t>
            </a:fld>
            <a:endParaRPr lang="it-IT"/>
          </a:p>
        </p:txBody>
      </p:sp>
    </p:spTree>
  </p:cSld>
  <p:clrMapOvr>
    <a:masterClrMapping/>
  </p:clrMapOvr>
  <p:transition xmlns:p14="http://schemas.microsoft.com/office/powerpoint/2010/mai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F90AE6D0-9025-F44E-A6AE-4F28E9CB832A}" type="datetime1">
              <a:rPr lang="it-IT" smtClean="0"/>
              <a:pPr/>
              <a:t>07/10/13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ADBB431-9FED-AF41-8820-FEA29E7289E2}" type="slidenum">
              <a:rPr lang="it-IT" smtClean="0"/>
              <a:pPr/>
              <a:t>‹n.›</a:t>
            </a:fld>
            <a:endParaRPr lang="it-IT"/>
          </a:p>
        </p:txBody>
      </p:sp>
    </p:spTree>
  </p:cSld>
  <p:clrMapOvr>
    <a:masterClrMapping/>
  </p:clrMapOvr>
  <p:transition xmlns:p14="http://schemas.microsoft.com/office/powerpoint/2010/mai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6237B8C-BC09-9547-B8D7-8D9A1749D688}" type="datetime1">
              <a:rPr lang="it-IT" smtClean="0"/>
              <a:pPr/>
              <a:t>07/10/13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ADBB431-9FED-AF41-8820-FEA29E7289E2}" type="slidenum">
              <a:rPr lang="it-IT" smtClean="0"/>
              <a:pPr/>
              <a:t>‹n.›</a:t>
            </a:fld>
            <a:endParaRPr lang="it-IT"/>
          </a:p>
        </p:txBody>
      </p:sp>
    </p:spTree>
  </p:cSld>
  <p:clrMapOvr>
    <a:masterClrMapping/>
  </p:clrMapOvr>
  <p:transition xmlns:p14="http://schemas.microsoft.com/office/powerpoint/2010/mai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0189083E-A0FE-794C-B5A6-8B2EB83CFB60}" type="datetime1">
              <a:rPr lang="it-IT" smtClean="0"/>
              <a:pPr/>
              <a:t>07/10/13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ADBB431-9FED-AF41-8820-FEA29E7289E2}" type="slidenum">
              <a:rPr lang="it-IT" smtClean="0"/>
              <a:pPr/>
              <a:t>‹n.›</a:t>
            </a:fld>
            <a:endParaRPr lang="it-IT"/>
          </a:p>
        </p:txBody>
      </p:sp>
    </p:spTree>
  </p:cSld>
  <p:clrMapOvr>
    <a:masterClrMapping/>
  </p:clrMapOvr>
  <p:transition xmlns:p14="http://schemas.microsoft.com/office/powerpoint/2010/mai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6F5D0E1B-7B28-FC4F-9E1B-88E83799AFEB}" type="datetime1">
              <a:rPr lang="it-IT" smtClean="0"/>
              <a:pPr/>
              <a:t>07/10/13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ADBB431-9FED-AF41-8820-FEA29E7289E2}" type="slidenum">
              <a:rPr lang="it-IT" smtClean="0"/>
              <a:pPr/>
              <a:t>‹n.›</a:t>
            </a:fld>
            <a:endParaRPr lang="it-IT"/>
          </a:p>
        </p:txBody>
      </p:sp>
    </p:spTree>
  </p:cSld>
  <p:clrMapOvr>
    <a:masterClrMapping/>
  </p:clrMapOvr>
  <p:transition xmlns:p14="http://schemas.microsoft.com/office/powerpoint/2010/main">
    <p:dissolv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9EC654-FD58-4140-A42E-00B599B15163}" type="datetime1">
              <a:rPr lang="it-IT" smtClean="0"/>
              <a:pPr/>
              <a:t>07/10/13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DBB431-9FED-AF41-8820-FEA29E7289E2}"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dissolve/>
  </p:transition>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arcogalleri.it" TargetMode="External"/><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23.jpeg"/><Relationship Id="rId4" Type="http://schemas.openxmlformats.org/officeDocument/2006/relationships/image" Target="../media/image24.jpeg"/><Relationship Id="rId5" Type="http://schemas.openxmlformats.org/officeDocument/2006/relationships/image" Target="../media/image25.jpeg"/><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5" Type="http://schemas.openxmlformats.org/officeDocument/2006/relationships/image" Target="../media/image10.jpeg"/><Relationship Id="rId6" Type="http://schemas.openxmlformats.org/officeDocument/2006/relationships/image" Target="../media/image11.jpg"/><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image" Target="../media/image13.jpeg"/><Relationship Id="rId5" Type="http://schemas.openxmlformats.org/officeDocument/2006/relationships/image" Target="../media/image14.jpeg"/><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16.jpeg"/><Relationship Id="rId5" Type="http://schemas.openxmlformats.org/officeDocument/2006/relationships/image" Target="../media/image17.jpeg"/><Relationship Id="rId6" Type="http://schemas.openxmlformats.org/officeDocument/2006/relationships/image" Target="../media/image18.jpeg"/><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4" Type="http://schemas.openxmlformats.org/officeDocument/2006/relationships/image" Target="../media/image20.jpeg"/><Relationship Id="rId5" Type="http://schemas.openxmlformats.org/officeDocument/2006/relationships/image" Target="../media/image21.jpeg"/><Relationship Id="rId6" Type="http://schemas.openxmlformats.org/officeDocument/2006/relationships/image" Target="../media/image22.jpeg"/><Relationship Id="rId1" Type="http://schemas.openxmlformats.org/officeDocument/2006/relationships/slideLayout" Target="../slideLayouts/slideLayout2.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spirale"/>
          <p:cNvPicPr>
            <a:picLocks noChangeAspect="1" noChangeArrowheads="1"/>
          </p:cNvPicPr>
          <p:nvPr/>
        </p:nvPicPr>
        <p:blipFill>
          <a:blip r:embed="rId2">
            <a:alphaModFix/>
          </a:blip>
          <a:srcRect/>
          <a:stretch>
            <a:fillRect/>
          </a:stretch>
        </p:blipFill>
        <p:spPr bwMode="auto">
          <a:xfrm>
            <a:off x="533400" y="381000"/>
            <a:ext cx="1930036" cy="1905000"/>
          </a:xfrm>
          <a:prstGeom prst="rect">
            <a:avLst/>
          </a:prstGeom>
          <a:noFill/>
          <a:ln w="9525">
            <a:noFill/>
            <a:miter lim="800000"/>
            <a:headEnd/>
            <a:tailEnd/>
          </a:ln>
        </p:spPr>
      </p:pic>
      <p:sp>
        <p:nvSpPr>
          <p:cNvPr id="7" name="Rettangolo 6"/>
          <p:cNvSpPr/>
          <p:nvPr/>
        </p:nvSpPr>
        <p:spPr>
          <a:xfrm>
            <a:off x="533400" y="478683"/>
            <a:ext cx="1930036" cy="1676400"/>
          </a:xfrm>
          <a:prstGeom prst="rect">
            <a:avLst/>
          </a:prstGeom>
          <a:no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200" b="1" dirty="0" smtClean="0">
                <a:solidFill>
                  <a:srgbClr val="000090"/>
                </a:solidFill>
                <a:latin typeface="Tahoma"/>
                <a:cs typeface="Tahoma"/>
              </a:rPr>
              <a:t>MARCO GALLERI </a:t>
            </a:r>
            <a:endParaRPr lang="it-IT" sz="1200" dirty="0" smtClean="0">
              <a:solidFill>
                <a:srgbClr val="000090"/>
              </a:solidFill>
              <a:latin typeface="Tahoma"/>
              <a:cs typeface="Tahoma"/>
            </a:endParaRPr>
          </a:p>
          <a:p>
            <a:pPr algn="ctr"/>
            <a:endParaRPr lang="it-IT" sz="1400" dirty="0" smtClean="0">
              <a:solidFill>
                <a:srgbClr val="000090"/>
              </a:solidFill>
              <a:latin typeface="Tahoma"/>
              <a:cs typeface="Tahoma"/>
            </a:endParaRPr>
          </a:p>
          <a:p>
            <a:pPr algn="ctr"/>
            <a:r>
              <a:rPr lang="it-IT" sz="1200" dirty="0">
                <a:solidFill>
                  <a:srgbClr val="000090"/>
                </a:solidFill>
                <a:latin typeface="Tahoma"/>
                <a:cs typeface="Tahoma"/>
              </a:rPr>
              <a:t>s</a:t>
            </a:r>
            <a:r>
              <a:rPr lang="it-IT" sz="1200" dirty="0" smtClean="0">
                <a:solidFill>
                  <a:srgbClr val="000090"/>
                </a:solidFill>
                <a:latin typeface="Tahoma"/>
                <a:cs typeface="Tahoma"/>
              </a:rPr>
              <a:t>trategia</a:t>
            </a:r>
          </a:p>
          <a:p>
            <a:pPr algn="ctr"/>
            <a:r>
              <a:rPr lang="it-IT" sz="1200" dirty="0">
                <a:solidFill>
                  <a:srgbClr val="000090"/>
                </a:solidFill>
                <a:latin typeface="Tahoma"/>
                <a:cs typeface="Tahoma"/>
              </a:rPr>
              <a:t>o</a:t>
            </a:r>
            <a:r>
              <a:rPr lang="it-IT" sz="1200" dirty="0" smtClean="0">
                <a:solidFill>
                  <a:srgbClr val="000090"/>
                </a:solidFill>
                <a:latin typeface="Tahoma"/>
                <a:cs typeface="Tahoma"/>
              </a:rPr>
              <a:t>rganizzazione </a:t>
            </a:r>
          </a:p>
          <a:p>
            <a:pPr algn="ctr"/>
            <a:r>
              <a:rPr lang="it-IT" sz="1200" dirty="0" smtClean="0">
                <a:solidFill>
                  <a:srgbClr val="000090"/>
                </a:solidFill>
                <a:latin typeface="Tahoma"/>
                <a:cs typeface="Tahoma"/>
              </a:rPr>
              <a:t>comunicazione </a:t>
            </a:r>
          </a:p>
          <a:p>
            <a:pPr algn="ctr"/>
            <a:r>
              <a:rPr lang="it-IT" sz="1200" dirty="0">
                <a:solidFill>
                  <a:srgbClr val="000090"/>
                </a:solidFill>
                <a:latin typeface="Tahoma"/>
                <a:cs typeface="Tahoma"/>
              </a:rPr>
              <a:t>m</a:t>
            </a:r>
            <a:r>
              <a:rPr lang="it-IT" sz="1200" dirty="0" smtClean="0">
                <a:solidFill>
                  <a:srgbClr val="000090"/>
                </a:solidFill>
                <a:latin typeface="Tahoma"/>
                <a:cs typeface="Tahoma"/>
              </a:rPr>
              <a:t>arketing</a:t>
            </a:r>
          </a:p>
        </p:txBody>
      </p:sp>
      <p:sp>
        <p:nvSpPr>
          <p:cNvPr id="14" name="Cornice 13"/>
          <p:cNvSpPr/>
          <p:nvPr/>
        </p:nvSpPr>
        <p:spPr>
          <a:xfrm>
            <a:off x="2695955" y="393518"/>
            <a:ext cx="3886200" cy="1905000"/>
          </a:xfrm>
          <a:prstGeom prst="frame">
            <a:avLst>
              <a:gd name="adj1" fmla="val 3611"/>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000" b="1" dirty="0" smtClean="0">
                <a:solidFill>
                  <a:srgbClr val="000090"/>
                </a:solidFill>
                <a:latin typeface="BlairMdITC TT-Medium"/>
                <a:cs typeface="BlairMdITC TT-Medium"/>
              </a:rPr>
              <a:t>GALLERIA GALLERI</a:t>
            </a:r>
          </a:p>
          <a:p>
            <a:pPr algn="ctr"/>
            <a:endParaRPr lang="it-IT" dirty="0" smtClean="0">
              <a:solidFill>
                <a:srgbClr val="000090"/>
              </a:solidFill>
              <a:latin typeface="BlairMdITC TT-Medium"/>
              <a:cs typeface="BlairMdITC TT-Medium"/>
            </a:endParaRPr>
          </a:p>
          <a:p>
            <a:pPr algn="ctr"/>
            <a:r>
              <a:rPr lang="it-IT" sz="1400" dirty="0" smtClean="0">
                <a:solidFill>
                  <a:srgbClr val="000090"/>
                </a:solidFill>
                <a:latin typeface="BlairMdITC TT-Medium"/>
                <a:cs typeface="BlairMdITC TT-Medium"/>
              </a:rPr>
              <a:t>Periodico gratuito di aggiornamento per imprenditori e dirigenti</a:t>
            </a:r>
          </a:p>
          <a:p>
            <a:pPr algn="ctr"/>
            <a:endParaRPr lang="it-IT" sz="1200" dirty="0" smtClean="0">
              <a:solidFill>
                <a:srgbClr val="000090"/>
              </a:solidFill>
              <a:latin typeface="BlairMdITC TT-Medium"/>
              <a:cs typeface="BlairMdITC TT-Medium"/>
            </a:endParaRPr>
          </a:p>
          <a:p>
            <a:pPr algn="ctr"/>
            <a:r>
              <a:rPr lang="it-IT" sz="1200" b="1" dirty="0" smtClean="0">
                <a:solidFill>
                  <a:srgbClr val="000090"/>
                </a:solidFill>
                <a:latin typeface="BlairMdITC TT-Medium"/>
                <a:cs typeface="BlairMdITC TT-Medium"/>
              </a:rPr>
              <a:t>Numero V/2013 del25 marzo</a:t>
            </a:r>
            <a:endParaRPr lang="it-IT" sz="1200" b="1" dirty="0">
              <a:solidFill>
                <a:srgbClr val="000090"/>
              </a:solidFill>
              <a:latin typeface="BlairMdITC TT-Medium"/>
              <a:cs typeface="BlairMdITC TT-Medium"/>
            </a:endParaRPr>
          </a:p>
        </p:txBody>
      </p:sp>
      <p:sp>
        <p:nvSpPr>
          <p:cNvPr id="16" name="Cornice 15"/>
          <p:cNvSpPr/>
          <p:nvPr/>
        </p:nvSpPr>
        <p:spPr>
          <a:xfrm>
            <a:off x="533400" y="2492896"/>
            <a:ext cx="8165918" cy="3456384"/>
          </a:xfrm>
          <a:prstGeom prst="frame">
            <a:avLst>
              <a:gd name="adj1" fmla="val 0"/>
            </a:avLst>
          </a:prstGeom>
          <a:solidFill>
            <a:schemeClr val="tx2">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threePt" dir="t"/>
            </a:scene3d>
            <a:sp3d extrusionH="57150">
              <a:bevelT w="38100" h="38100" prst="relaxedInset"/>
            </a:sp3d>
          </a:bodyPr>
          <a:lstStyle/>
          <a:p>
            <a:pPr algn="just"/>
            <a:r>
              <a:rPr lang="it-IT" sz="2400" dirty="0" smtClean="0">
                <a:solidFill>
                  <a:srgbClr val="000090"/>
                </a:solidFill>
                <a:latin typeface="Tahoma"/>
                <a:cs typeface="Tahoma"/>
              </a:rPr>
              <a:t>Questo è il quinto numero del 2013; propone </a:t>
            </a:r>
            <a:r>
              <a:rPr lang="it-IT" sz="2400" b="1" dirty="0" smtClean="0">
                <a:solidFill>
                  <a:srgbClr val="000090"/>
                </a:solidFill>
                <a:latin typeface="Tahoma"/>
                <a:cs typeface="Tahoma"/>
              </a:rPr>
              <a:t>undici elementi (pdf) e dieci presentazioni (PowerPoint).</a:t>
            </a:r>
          </a:p>
          <a:p>
            <a:pPr algn="ctr"/>
            <a:endParaRPr lang="it-IT" sz="2400" dirty="0" smtClean="0">
              <a:solidFill>
                <a:srgbClr val="4F6228"/>
              </a:solidFill>
              <a:latin typeface="Tahoma"/>
              <a:cs typeface="Tahoma"/>
            </a:endParaRPr>
          </a:p>
          <a:p>
            <a:pPr algn="ctr"/>
            <a:r>
              <a:rPr lang="it-IT" sz="2400" dirty="0" smtClean="0">
                <a:solidFill>
                  <a:srgbClr val="FF0000"/>
                </a:solidFill>
                <a:latin typeface="Tahoma"/>
                <a:cs typeface="Tahoma"/>
              </a:rPr>
              <a:t>Gli allegati sono </a:t>
            </a:r>
            <a:r>
              <a:rPr lang="it-IT" sz="2400" dirty="0">
                <a:solidFill>
                  <a:srgbClr val="FF0000"/>
                </a:solidFill>
                <a:latin typeface="Tahoma"/>
                <a:cs typeface="Tahoma"/>
              </a:rPr>
              <a:t>divisi in </a:t>
            </a:r>
            <a:r>
              <a:rPr lang="it-IT" sz="2400" b="1" dirty="0" smtClean="0">
                <a:solidFill>
                  <a:srgbClr val="FF0000"/>
                </a:solidFill>
                <a:latin typeface="Tahoma"/>
                <a:cs typeface="Tahoma"/>
              </a:rPr>
              <a:t>quattro </a:t>
            </a:r>
            <a:r>
              <a:rPr lang="it-IT" sz="2400" b="1" dirty="0">
                <a:solidFill>
                  <a:srgbClr val="FF0000"/>
                </a:solidFill>
                <a:latin typeface="Tahoma"/>
                <a:cs typeface="Tahoma"/>
              </a:rPr>
              <a:t>cartelle </a:t>
            </a:r>
            <a:r>
              <a:rPr lang="it-IT" sz="2400" dirty="0">
                <a:solidFill>
                  <a:srgbClr val="FF0000"/>
                </a:solidFill>
                <a:latin typeface="Tahoma"/>
                <a:cs typeface="Tahoma"/>
              </a:rPr>
              <a:t>tematiche. </a:t>
            </a:r>
            <a:endParaRPr lang="it-IT" sz="2400" dirty="0" smtClean="0">
              <a:solidFill>
                <a:srgbClr val="FF0000"/>
              </a:solidFill>
              <a:latin typeface="Tahoma"/>
              <a:cs typeface="Tahoma"/>
            </a:endParaRPr>
          </a:p>
          <a:p>
            <a:pPr algn="ctr"/>
            <a:endParaRPr lang="it-IT" sz="1600" dirty="0" smtClean="0">
              <a:solidFill>
                <a:srgbClr val="000090"/>
              </a:solidFill>
              <a:latin typeface="Tahoma"/>
              <a:cs typeface="Tahoma"/>
            </a:endParaRPr>
          </a:p>
          <a:p>
            <a:pPr algn="ctr"/>
            <a:r>
              <a:rPr lang="it-IT" sz="1600" dirty="0" smtClean="0">
                <a:solidFill>
                  <a:srgbClr val="000090"/>
                </a:solidFill>
                <a:latin typeface="Tahoma"/>
                <a:cs typeface="Tahoma"/>
              </a:rPr>
              <a:t>Sul sito </a:t>
            </a:r>
            <a:r>
              <a:rPr lang="it-IT" sz="1600" dirty="0" smtClean="0">
                <a:solidFill>
                  <a:srgbClr val="000090"/>
                </a:solidFill>
                <a:latin typeface="Tahoma"/>
                <a:cs typeface="Tahoma"/>
                <a:hlinkClick r:id="rId3"/>
              </a:rPr>
              <a:t>www.marcogalleri.it</a:t>
            </a:r>
            <a:r>
              <a:rPr lang="it-IT" sz="1600" dirty="0" smtClean="0">
                <a:solidFill>
                  <a:srgbClr val="000090"/>
                </a:solidFill>
                <a:latin typeface="Tahoma"/>
                <a:cs typeface="Tahoma"/>
              </a:rPr>
              <a:t> sono reperibili i collegamenti e gli indici degli ultimi anni. </a:t>
            </a:r>
            <a:endParaRPr lang="it-IT" sz="1600" b="1" dirty="0" smtClean="0">
              <a:solidFill>
                <a:srgbClr val="000090"/>
              </a:solidFill>
              <a:latin typeface="Tahoma"/>
              <a:cs typeface="Tahoma"/>
            </a:endParaRPr>
          </a:p>
        </p:txBody>
      </p:sp>
      <p:pic>
        <p:nvPicPr>
          <p:cNvPr id="17" name="Picture 4" descr="spirale"/>
          <p:cNvPicPr>
            <a:picLocks noChangeAspect="1" noChangeArrowheads="1"/>
          </p:cNvPicPr>
          <p:nvPr/>
        </p:nvPicPr>
        <p:blipFill>
          <a:blip r:embed="rId2">
            <a:alphaModFix amt="50000"/>
          </a:blip>
          <a:srcRect/>
          <a:stretch>
            <a:fillRect/>
          </a:stretch>
        </p:blipFill>
        <p:spPr bwMode="auto">
          <a:xfrm rot="16200000">
            <a:off x="6781800" y="381000"/>
            <a:ext cx="1930036" cy="1905000"/>
          </a:xfrm>
          <a:prstGeom prst="rect">
            <a:avLst/>
          </a:prstGeom>
          <a:noFill/>
          <a:ln w="9525">
            <a:noFill/>
            <a:miter lim="800000"/>
            <a:headEnd/>
            <a:tailEnd/>
          </a:ln>
        </p:spPr>
      </p:pic>
      <p:pic>
        <p:nvPicPr>
          <p:cNvPr id="18" name="Immagine 17" descr="10-anni.jpg"/>
          <p:cNvPicPr>
            <a:picLocks noChangeAspect="1"/>
          </p:cNvPicPr>
          <p:nvPr/>
        </p:nvPicPr>
        <p:blipFill>
          <a:blip r:embed="rId4" cstate="email">
            <a:alphaModFix amt="50000"/>
            <a:extLst>
              <a:ext uri="{28A0092B-C50C-407E-A947-70E740481C1C}">
                <a14:useLocalDpi xmlns:a14="http://schemas.microsoft.com/office/drawing/2010/main"/>
              </a:ext>
            </a:extLst>
          </a:blip>
          <a:stretch>
            <a:fillRect/>
          </a:stretch>
        </p:blipFill>
        <p:spPr>
          <a:xfrm>
            <a:off x="6934200" y="759539"/>
            <a:ext cx="1591055" cy="1395544"/>
          </a:xfrm>
          <a:prstGeom prst="rect">
            <a:avLst/>
          </a:prstGeom>
        </p:spPr>
      </p:pic>
      <p:pic>
        <p:nvPicPr>
          <p:cNvPr id="12" name="Immagine 11" descr="Galleria d'arte 1.jpg"/>
          <p:cNvPicPr>
            <a:picLocks noChangeAspect="1"/>
          </p:cNvPicPr>
          <p:nvPr/>
        </p:nvPicPr>
        <p:blipFill>
          <a:blip r:embed="rId5" cstate="email">
            <a:alphaModFix amt="25000"/>
            <a:extLst>
              <a:ext uri="{28A0092B-C50C-407E-A947-70E740481C1C}">
                <a14:useLocalDpi xmlns:a14="http://schemas.microsoft.com/office/drawing/2010/main"/>
              </a:ext>
            </a:extLst>
          </a:blip>
          <a:stretch>
            <a:fillRect/>
          </a:stretch>
        </p:blipFill>
        <p:spPr>
          <a:xfrm>
            <a:off x="2679806" y="393518"/>
            <a:ext cx="3886201" cy="1926371"/>
          </a:xfrm>
          <a:prstGeom prst="rect">
            <a:avLst/>
          </a:prstGeom>
        </p:spPr>
      </p:pic>
      <p:sp>
        <p:nvSpPr>
          <p:cNvPr id="20" name="Rettangolo 19"/>
          <p:cNvSpPr/>
          <p:nvPr/>
        </p:nvSpPr>
        <p:spPr>
          <a:xfrm>
            <a:off x="0" y="6237312"/>
            <a:ext cx="9144000" cy="609600"/>
          </a:xfrm>
          <a:prstGeom prst="rect">
            <a:avLst/>
          </a:prstGeom>
          <a:solidFill>
            <a:srgbClr val="FDFBC9"/>
          </a:solid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eaLnBrk="1" hangingPunct="1">
              <a:lnSpc>
                <a:spcPct val="80000"/>
              </a:lnSpc>
            </a:pPr>
            <a:r>
              <a:rPr lang="it-IT" sz="1200" dirty="0">
                <a:solidFill>
                  <a:srgbClr val="000090"/>
                </a:solidFill>
                <a:latin typeface="Tahoma"/>
                <a:cs typeface="Tahoma"/>
              </a:rPr>
              <a:t>I</a:t>
            </a:r>
            <a:r>
              <a:rPr lang="it-IT" sz="1200" dirty="0" smtClean="0">
                <a:solidFill>
                  <a:srgbClr val="000090"/>
                </a:solidFill>
                <a:latin typeface="Tahoma" charset="0"/>
              </a:rPr>
              <a:t>l Poggio 58036 Sassofortino (GR) tel. &amp; fax 0564.567.118 mobile 333.2456.338 www.marcogalleri.it  marco@marcogalleri.it</a:t>
            </a:r>
            <a:endParaRPr lang="it-IT" sz="1200" dirty="0" smtClean="0">
              <a:solidFill>
                <a:srgbClr val="000090"/>
              </a:solidFill>
              <a:latin typeface="Tahoma"/>
              <a:cs typeface="Tahoma"/>
            </a:endParaRPr>
          </a:p>
        </p:txBody>
      </p:sp>
      <p:pic>
        <p:nvPicPr>
          <p:cNvPr id="13" name="Immagine 12" descr="sole.jpg"/>
          <p:cNvPicPr>
            <a:picLocks noChangeAspect="1"/>
          </p:cNvPicPr>
          <p:nvPr/>
        </p:nvPicPr>
        <p:blipFill>
          <a:blip r:embed="rId6" cstate="email">
            <a:alphaModFix amt="30000"/>
            <a:extLst>
              <a:ext uri="{28A0092B-C50C-407E-A947-70E740481C1C}">
                <a14:useLocalDpi xmlns:a14="http://schemas.microsoft.com/office/drawing/2010/main"/>
              </a:ext>
            </a:extLst>
          </a:blip>
          <a:stretch>
            <a:fillRect/>
          </a:stretch>
        </p:blipFill>
        <p:spPr>
          <a:xfrm>
            <a:off x="0" y="15428"/>
            <a:ext cx="9144000" cy="6248400"/>
          </a:xfrm>
          <a:prstGeom prst="rect">
            <a:avLst/>
          </a:prstGeom>
        </p:spPr>
      </p:pic>
    </p:spTree>
  </p:cSld>
  <p:clrMapOvr>
    <a:masterClrMapping/>
  </p:clrMapOvr>
  <p:transition xmlns:p14="http://schemas.microsoft.com/office/powerpoint/2010/main">
    <p:dissolv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0" y="6248400"/>
            <a:ext cx="9144000" cy="609600"/>
          </a:xfrm>
          <a:prstGeom prst="rect">
            <a:avLst/>
          </a:prstGeom>
          <a:solidFill>
            <a:srgbClr val="FDFBC9"/>
          </a:solid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200" dirty="0" smtClean="0">
                <a:solidFill>
                  <a:srgbClr val="000090"/>
                </a:solidFill>
                <a:latin typeface="Tahoma"/>
                <a:cs typeface="Tahoma"/>
              </a:rPr>
              <a:t>MARCO GALLERI strategia, organizzazione, comunicazione, marketing. www.marcogalleri.it</a:t>
            </a:r>
          </a:p>
        </p:txBody>
      </p:sp>
      <p:pic>
        <p:nvPicPr>
          <p:cNvPr id="8" name="Picture 4" descr="spiral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6248400"/>
            <a:ext cx="617612" cy="609600"/>
          </a:xfrm>
          <a:prstGeom prst="rect">
            <a:avLst/>
          </a:prstGeom>
          <a:noFill/>
          <a:ln w="9525">
            <a:noFill/>
            <a:miter lim="800000"/>
            <a:headEnd/>
            <a:tailEnd/>
          </a:ln>
        </p:spPr>
      </p:pic>
      <p:sp>
        <p:nvSpPr>
          <p:cNvPr id="9" name="Segnaposto contenuto 2"/>
          <p:cNvSpPr>
            <a:spLocks noGrp="1"/>
          </p:cNvSpPr>
          <p:nvPr>
            <p:ph idx="1"/>
          </p:nvPr>
        </p:nvSpPr>
        <p:spPr>
          <a:xfrm>
            <a:off x="457200" y="980728"/>
            <a:ext cx="7391400" cy="4962872"/>
          </a:xfrm>
        </p:spPr>
        <p:txBody>
          <a:bodyPr>
            <a:noAutofit/>
          </a:bodyPr>
          <a:lstStyle/>
          <a:p>
            <a:pPr marL="457200" indent="-457200" algn="just">
              <a:buFont typeface="+mj-lt"/>
              <a:buAutoNum type="alphaLcPeriod"/>
            </a:pPr>
            <a:r>
              <a:rPr lang="it-IT" sz="1800" dirty="0" smtClean="0">
                <a:solidFill>
                  <a:srgbClr val="FF0000"/>
                </a:solidFill>
                <a:latin typeface="Tahoma"/>
                <a:cs typeface="Tahoma"/>
              </a:rPr>
              <a:t>Dove va la scienza </a:t>
            </a:r>
            <a:r>
              <a:rPr lang="it-IT" sz="1800" dirty="0" smtClean="0">
                <a:solidFill>
                  <a:srgbClr val="000090"/>
                </a:solidFill>
                <a:latin typeface="Tahoma"/>
                <a:cs typeface="Tahoma"/>
              </a:rPr>
              <a:t>è tratto da </a:t>
            </a:r>
            <a:r>
              <a:rPr lang="it-IT" sz="1800" dirty="0" smtClean="0">
                <a:solidFill>
                  <a:srgbClr val="0000FF"/>
                </a:solidFill>
                <a:latin typeface="Tahoma"/>
                <a:cs typeface="Tahoma"/>
              </a:rPr>
              <a:t>Le vie della scoperta scientifica, </a:t>
            </a:r>
            <a:r>
              <a:rPr lang="it-IT" sz="1800" dirty="0" smtClean="0">
                <a:solidFill>
                  <a:srgbClr val="000090"/>
                </a:solidFill>
                <a:latin typeface="Tahoma"/>
                <a:cs typeface="Tahoma"/>
              </a:rPr>
              <a:t>che raccoglie gli interventi dei maggiori scienziati del mondo</a:t>
            </a:r>
            <a:r>
              <a:rPr lang="it-IT" sz="1800" dirty="0">
                <a:solidFill>
                  <a:srgbClr val="000090"/>
                </a:solidFill>
                <a:latin typeface="Tahoma"/>
                <a:cs typeface="Tahoma"/>
              </a:rPr>
              <a:t>. </a:t>
            </a:r>
            <a:r>
              <a:rPr lang="it-IT" sz="1800" dirty="0" smtClean="0">
                <a:solidFill>
                  <a:srgbClr val="000090"/>
                </a:solidFill>
                <a:latin typeface="Tahoma"/>
                <a:cs typeface="Tahoma"/>
              </a:rPr>
              <a:t>Propongo solo brevi </a:t>
            </a:r>
            <a:r>
              <a:rPr lang="it-IT" sz="1800" dirty="0">
                <a:solidFill>
                  <a:srgbClr val="000090"/>
                </a:solidFill>
                <a:latin typeface="Tahoma"/>
                <a:cs typeface="Tahoma"/>
              </a:rPr>
              <a:t>estratti </a:t>
            </a:r>
            <a:r>
              <a:rPr lang="it-IT" sz="1800" dirty="0" smtClean="0">
                <a:solidFill>
                  <a:srgbClr val="000090"/>
                </a:solidFill>
                <a:latin typeface="Tahoma"/>
                <a:cs typeface="Tahoma"/>
              </a:rPr>
              <a:t>sui nuovi materiali e la comunicazione.</a:t>
            </a:r>
          </a:p>
          <a:p>
            <a:pPr marL="457200" indent="-457200" algn="just">
              <a:buFont typeface="+mj-lt"/>
              <a:buAutoNum type="alphaLcPeriod"/>
            </a:pPr>
            <a:r>
              <a:rPr lang="it-IT" sz="1800" dirty="0" smtClean="0">
                <a:solidFill>
                  <a:srgbClr val="FF0000"/>
                </a:solidFill>
                <a:latin typeface="Tahoma"/>
                <a:cs typeface="Tahoma"/>
              </a:rPr>
              <a:t>Informatica per innovare i prodotti </a:t>
            </a:r>
            <a:r>
              <a:rPr lang="it-IT" sz="1800" dirty="0" smtClean="0">
                <a:solidFill>
                  <a:srgbClr val="000090"/>
                </a:solidFill>
                <a:latin typeface="Tahoma"/>
                <a:cs typeface="Tahoma"/>
              </a:rPr>
              <a:t>è la rubrica </a:t>
            </a:r>
            <a:r>
              <a:rPr lang="it-IT" sz="1800" i="1" dirty="0" err="1" smtClean="0">
                <a:solidFill>
                  <a:srgbClr val="000090"/>
                </a:solidFill>
                <a:latin typeface="Tahoma"/>
                <a:cs typeface="Tahoma"/>
              </a:rPr>
              <a:t>Made</a:t>
            </a:r>
            <a:r>
              <a:rPr lang="it-IT" sz="1800" i="1" dirty="0" smtClean="0">
                <a:solidFill>
                  <a:srgbClr val="000090"/>
                </a:solidFill>
                <a:latin typeface="Tahoma"/>
                <a:cs typeface="Tahoma"/>
              </a:rPr>
              <a:t> in Italy </a:t>
            </a:r>
            <a:r>
              <a:rPr lang="it-IT" sz="1800" dirty="0" smtClean="0">
                <a:solidFill>
                  <a:srgbClr val="000090"/>
                </a:solidFill>
                <a:latin typeface="Tahoma"/>
                <a:cs typeface="Tahoma"/>
              </a:rPr>
              <a:t>de </a:t>
            </a:r>
            <a:r>
              <a:rPr lang="it-IT" sz="1800" dirty="0" smtClean="0">
                <a:solidFill>
                  <a:srgbClr val="0000FF"/>
                </a:solidFill>
                <a:latin typeface="Tahoma"/>
                <a:cs typeface="Tahoma"/>
              </a:rPr>
              <a:t>Le Scienze </a:t>
            </a:r>
            <a:r>
              <a:rPr lang="it-IT" sz="1800" dirty="0" smtClean="0">
                <a:solidFill>
                  <a:srgbClr val="000090"/>
                </a:solidFill>
                <a:latin typeface="Tahoma"/>
                <a:cs typeface="Tahoma"/>
              </a:rPr>
              <a:t>di marzo. Riporta l’esempio, di difficile imitazione e generalizzazione, di una PMI di successo. Ha il solo difetto di non sollevare il morale alle decine migliaia di aziende “tradizionali” che chiudono e non dispongono delle risorse necessarie per tentare l’innovazione.</a:t>
            </a:r>
          </a:p>
          <a:p>
            <a:pPr marL="457200" indent="-457200" algn="just">
              <a:buFont typeface="+mj-lt"/>
              <a:buAutoNum type="alphaLcPeriod"/>
            </a:pPr>
            <a:r>
              <a:rPr lang="it-IT" sz="1800" dirty="0" smtClean="0">
                <a:solidFill>
                  <a:srgbClr val="FF0000"/>
                </a:solidFill>
                <a:latin typeface="Tahoma"/>
                <a:cs typeface="Tahoma"/>
              </a:rPr>
              <a:t>I tre volti dell’apprendimento innovativo </a:t>
            </a:r>
            <a:r>
              <a:rPr lang="it-IT" sz="1800" dirty="0" smtClean="0">
                <a:solidFill>
                  <a:srgbClr val="000090"/>
                </a:solidFill>
                <a:latin typeface="Tahoma"/>
                <a:cs typeface="Tahoma"/>
              </a:rPr>
              <a:t>è la prima di tre </a:t>
            </a:r>
            <a:r>
              <a:rPr lang="it-IT" sz="1800" dirty="0" smtClean="0">
                <a:solidFill>
                  <a:srgbClr val="008000"/>
                </a:solidFill>
                <a:latin typeface="Tahoma"/>
                <a:cs typeface="Tahoma"/>
              </a:rPr>
              <a:t>presentazioni</a:t>
            </a:r>
            <a:r>
              <a:rPr lang="it-IT" sz="1800" dirty="0" smtClean="0">
                <a:solidFill>
                  <a:srgbClr val="000090"/>
                </a:solidFill>
                <a:latin typeface="Tahoma"/>
                <a:cs typeface="Tahoma"/>
              </a:rPr>
              <a:t> che ho tratto dal bel libro di </a:t>
            </a:r>
            <a:r>
              <a:rPr lang="it-IT" sz="1800" dirty="0" err="1" smtClean="0">
                <a:solidFill>
                  <a:srgbClr val="0000FF"/>
                </a:solidFill>
                <a:latin typeface="Tahoma"/>
                <a:cs typeface="Tahoma"/>
              </a:rPr>
              <a:t>Kelley</a:t>
            </a:r>
            <a:r>
              <a:rPr lang="it-IT" sz="1800" dirty="0" smtClean="0">
                <a:solidFill>
                  <a:srgbClr val="0000FF"/>
                </a:solidFill>
                <a:latin typeface="Tahoma"/>
                <a:cs typeface="Tahoma"/>
              </a:rPr>
              <a:t>:</a:t>
            </a:r>
            <a:r>
              <a:rPr lang="it-IT" sz="1800" dirty="0" smtClean="0">
                <a:solidFill>
                  <a:srgbClr val="000090"/>
                </a:solidFill>
                <a:latin typeface="Tahoma"/>
                <a:cs typeface="Tahoma"/>
              </a:rPr>
              <a:t> </a:t>
            </a:r>
            <a:r>
              <a:rPr lang="it-IT" sz="1800" i="1" dirty="0" smtClean="0">
                <a:solidFill>
                  <a:srgbClr val="0000FF"/>
                </a:solidFill>
                <a:latin typeface="Tahoma"/>
                <a:cs typeface="Tahoma"/>
              </a:rPr>
              <a:t>I dieci volti dell’innovazione</a:t>
            </a:r>
            <a:r>
              <a:rPr lang="it-IT" sz="1800" dirty="0" smtClean="0">
                <a:solidFill>
                  <a:srgbClr val="000090"/>
                </a:solidFill>
                <a:latin typeface="Tahoma"/>
                <a:cs typeface="Tahoma"/>
              </a:rPr>
              <a:t>. Come si legge nei lusinghieri commenti si tratta di un testo di notevole interesse. Presenta i fattori d'innovazione come personaggi e rammenta la necessità di «essere innovatori» anziché limitarci a «fare innovazioni».</a:t>
            </a:r>
          </a:p>
          <a:p>
            <a:pPr algn="just"/>
            <a:r>
              <a:rPr lang="it-IT" sz="1800" i="1" dirty="0" smtClean="0">
                <a:solidFill>
                  <a:srgbClr val="000090"/>
                </a:solidFill>
                <a:latin typeface="Tahoma"/>
                <a:cs typeface="Tahoma"/>
              </a:rPr>
              <a:t>Prego vedere anche l’articolo sulla stampa 3D nella sezione “1. Strategia”</a:t>
            </a:r>
            <a:endParaRPr lang="it-IT" sz="1800" i="1" dirty="0">
              <a:solidFill>
                <a:srgbClr val="000090"/>
              </a:solidFill>
              <a:latin typeface="Tahoma"/>
              <a:cs typeface="Tahoma"/>
            </a:endParaRPr>
          </a:p>
        </p:txBody>
      </p:sp>
      <p:sp>
        <p:nvSpPr>
          <p:cNvPr id="11" name="Rettangolo 10"/>
          <p:cNvSpPr/>
          <p:nvPr/>
        </p:nvSpPr>
        <p:spPr>
          <a:xfrm>
            <a:off x="0" y="0"/>
            <a:ext cx="9144000" cy="609600"/>
          </a:xfrm>
          <a:prstGeom prst="rect">
            <a:avLst/>
          </a:prstGeom>
          <a:solidFill>
            <a:srgbClr val="FDFBC9"/>
          </a:solid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b="1" dirty="0" smtClean="0">
                <a:solidFill>
                  <a:srgbClr val="000090"/>
                </a:solidFill>
                <a:latin typeface="Tahoma"/>
                <a:cs typeface="Tahoma"/>
              </a:rPr>
              <a:t>4. CREATIVITA’ E INNOVAZIONE</a:t>
            </a:r>
          </a:p>
        </p:txBody>
      </p:sp>
      <p:pic>
        <p:nvPicPr>
          <p:cNvPr id="2" name="Immagine 1" descr="0.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69164" y="980728"/>
            <a:ext cx="1015129" cy="1440904"/>
          </a:xfrm>
          <a:prstGeom prst="rect">
            <a:avLst/>
          </a:prstGeom>
        </p:spPr>
      </p:pic>
      <p:pic>
        <p:nvPicPr>
          <p:cNvPr id="10" name="Immagine 9" descr="0.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135189" y="4111120"/>
            <a:ext cx="949103" cy="1451480"/>
          </a:xfrm>
          <a:prstGeom prst="rect">
            <a:avLst/>
          </a:prstGeom>
        </p:spPr>
      </p:pic>
      <p:pic>
        <p:nvPicPr>
          <p:cNvPr id="12" name="Immagine 11" descr="0.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135189" y="2590800"/>
            <a:ext cx="949105" cy="1274478"/>
          </a:xfrm>
          <a:prstGeom prst="rect">
            <a:avLst/>
          </a:prstGeom>
        </p:spPr>
      </p:pic>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295400" y="3429000"/>
            <a:ext cx="6611938" cy="2654300"/>
          </a:xfrm>
          <a:prstGeom prst="rect">
            <a:avLst/>
          </a:prstGeom>
          <a:noFill/>
          <a:ln w="9525">
            <a:noFill/>
            <a:miter lim="800000"/>
            <a:headEnd/>
            <a:tailEnd/>
          </a:ln>
          <a:effectLst/>
        </p:spPr>
        <p:txBody>
          <a:bodyPr>
            <a:prstTxWarp prst="textNoShape">
              <a:avLst/>
            </a:prstTxWarp>
          </a:bodyPr>
          <a:lstStyle/>
          <a:p>
            <a:pPr algn="ctr">
              <a:lnSpc>
                <a:spcPct val="80000"/>
              </a:lnSpc>
              <a:spcBef>
                <a:spcPct val="20000"/>
              </a:spcBef>
              <a:defRPr/>
            </a:pPr>
            <a:r>
              <a:rPr lang="it-IT" sz="2000" dirty="0">
                <a:solidFill>
                  <a:srgbClr val="000090"/>
                </a:solidFill>
                <a:effectLst>
                  <a:outerShdw blurRad="38100" dist="38100" dir="2700000" algn="tl">
                    <a:srgbClr val="DDDDDD"/>
                  </a:outerShdw>
                </a:effectLst>
                <a:latin typeface="Tahoma" charset="0"/>
              </a:rPr>
              <a:t>ANALISI STRATEGICHE</a:t>
            </a:r>
          </a:p>
          <a:p>
            <a:pPr algn="ctr">
              <a:lnSpc>
                <a:spcPct val="80000"/>
              </a:lnSpc>
              <a:spcBef>
                <a:spcPct val="20000"/>
              </a:spcBef>
              <a:defRPr/>
            </a:pPr>
            <a:r>
              <a:rPr lang="it-IT" sz="2000" dirty="0">
                <a:solidFill>
                  <a:srgbClr val="000090"/>
                </a:solidFill>
                <a:effectLst>
                  <a:outerShdw blurRad="38100" dist="38100" dir="2700000" algn="tl">
                    <a:srgbClr val="DDDDDD"/>
                  </a:outerShdw>
                </a:effectLst>
                <a:latin typeface="Tahoma" charset="0"/>
              </a:rPr>
              <a:t>PIANI </a:t>
            </a:r>
            <a:r>
              <a:rPr lang="it-IT" sz="2000" dirty="0" err="1">
                <a:solidFill>
                  <a:srgbClr val="000090"/>
                </a:solidFill>
                <a:effectLst>
                  <a:outerShdw blurRad="38100" dist="38100" dir="2700000" algn="tl">
                    <a:srgbClr val="DDDDDD"/>
                  </a:outerShdw>
                </a:effectLst>
                <a:latin typeface="Tahoma" charset="0"/>
              </a:rPr>
              <a:t>D’AFFARI</a:t>
            </a:r>
            <a:r>
              <a:rPr lang="it-IT" sz="2000" dirty="0">
                <a:solidFill>
                  <a:srgbClr val="000090"/>
                </a:solidFill>
                <a:effectLst>
                  <a:outerShdw blurRad="38100" dist="38100" dir="2700000" algn="tl">
                    <a:srgbClr val="DDDDDD"/>
                  </a:outerShdw>
                </a:effectLst>
                <a:latin typeface="Tahoma" charset="0"/>
              </a:rPr>
              <a:t> E OPERATIVI</a:t>
            </a:r>
          </a:p>
          <a:p>
            <a:pPr algn="ctr">
              <a:lnSpc>
                <a:spcPct val="80000"/>
              </a:lnSpc>
              <a:spcBef>
                <a:spcPct val="20000"/>
              </a:spcBef>
              <a:defRPr/>
            </a:pPr>
            <a:r>
              <a:rPr lang="it-IT" sz="2000" dirty="0">
                <a:solidFill>
                  <a:srgbClr val="000090"/>
                </a:solidFill>
                <a:effectLst>
                  <a:outerShdw blurRad="38100" dist="38100" dir="2700000" algn="tl">
                    <a:srgbClr val="DDDDDD"/>
                  </a:outerShdw>
                </a:effectLst>
                <a:latin typeface="Tahoma" charset="0"/>
              </a:rPr>
              <a:t>SOLUZIONI ORGANIZZATIVE</a:t>
            </a:r>
          </a:p>
          <a:p>
            <a:pPr algn="ctr">
              <a:lnSpc>
                <a:spcPct val="80000"/>
              </a:lnSpc>
              <a:spcBef>
                <a:spcPct val="20000"/>
              </a:spcBef>
              <a:defRPr/>
            </a:pPr>
            <a:r>
              <a:rPr lang="it-IT" sz="2000" dirty="0">
                <a:solidFill>
                  <a:srgbClr val="000090"/>
                </a:solidFill>
                <a:effectLst>
                  <a:outerShdw blurRad="38100" dist="38100" dir="2700000" algn="tl">
                    <a:srgbClr val="DDDDDD"/>
                  </a:outerShdw>
                </a:effectLst>
                <a:latin typeface="Tahoma" charset="0"/>
              </a:rPr>
              <a:t>SELEZIONE E GESTIONE DEI COLLABORATORI</a:t>
            </a:r>
          </a:p>
          <a:p>
            <a:pPr algn="ctr">
              <a:lnSpc>
                <a:spcPct val="80000"/>
              </a:lnSpc>
              <a:spcBef>
                <a:spcPct val="20000"/>
              </a:spcBef>
              <a:defRPr/>
            </a:pPr>
            <a:r>
              <a:rPr lang="it-IT" sz="2000" dirty="0">
                <a:solidFill>
                  <a:srgbClr val="000090"/>
                </a:solidFill>
                <a:effectLst>
                  <a:outerShdw blurRad="38100" dist="38100" dir="2700000" algn="tl">
                    <a:srgbClr val="DDDDDD"/>
                  </a:outerShdw>
                </a:effectLst>
                <a:latin typeface="Tahoma" charset="0"/>
              </a:rPr>
              <a:t>SUCCESSIONE GENERAZIONALE</a:t>
            </a:r>
          </a:p>
          <a:p>
            <a:pPr algn="ctr">
              <a:lnSpc>
                <a:spcPct val="80000"/>
              </a:lnSpc>
              <a:spcBef>
                <a:spcPct val="20000"/>
              </a:spcBef>
              <a:defRPr/>
            </a:pPr>
            <a:r>
              <a:rPr lang="it-IT" sz="2000" dirty="0">
                <a:solidFill>
                  <a:srgbClr val="000090"/>
                </a:solidFill>
                <a:effectLst>
                  <a:outerShdw blurRad="38100" dist="38100" dir="2700000" algn="tl">
                    <a:srgbClr val="DDDDDD"/>
                  </a:outerShdw>
                </a:effectLst>
                <a:latin typeface="Tahoma" charset="0"/>
              </a:rPr>
              <a:t>RICERCHE </a:t>
            </a:r>
            <a:r>
              <a:rPr lang="it-IT" sz="2000" dirty="0" err="1">
                <a:solidFill>
                  <a:srgbClr val="000090"/>
                </a:solidFill>
                <a:effectLst>
                  <a:outerShdw blurRad="38100" dist="38100" dir="2700000" algn="tl">
                    <a:srgbClr val="DDDDDD"/>
                  </a:outerShdw>
                </a:effectLst>
                <a:latin typeface="Tahoma" charset="0"/>
              </a:rPr>
              <a:t>DI</a:t>
            </a:r>
            <a:r>
              <a:rPr lang="it-IT" sz="2000" dirty="0">
                <a:solidFill>
                  <a:srgbClr val="000090"/>
                </a:solidFill>
                <a:effectLst>
                  <a:outerShdw blurRad="38100" dist="38100" dir="2700000" algn="tl">
                    <a:srgbClr val="DDDDDD"/>
                  </a:outerShdw>
                </a:effectLst>
                <a:latin typeface="Tahoma" charset="0"/>
              </a:rPr>
              <a:t> MERCATO</a:t>
            </a:r>
          </a:p>
          <a:p>
            <a:pPr algn="ctr">
              <a:lnSpc>
                <a:spcPct val="80000"/>
              </a:lnSpc>
              <a:spcBef>
                <a:spcPct val="20000"/>
              </a:spcBef>
              <a:defRPr/>
            </a:pPr>
            <a:r>
              <a:rPr lang="it-IT" sz="2000" dirty="0">
                <a:solidFill>
                  <a:srgbClr val="000090"/>
                </a:solidFill>
                <a:effectLst>
                  <a:outerShdw blurRad="38100" dist="38100" dir="2700000" algn="tl">
                    <a:srgbClr val="DDDDDD"/>
                  </a:outerShdw>
                </a:effectLst>
                <a:latin typeface="Tahoma" charset="0"/>
              </a:rPr>
              <a:t>COSTRUZIONE DELL’IMMAGINE</a:t>
            </a:r>
          </a:p>
          <a:p>
            <a:pPr algn="ctr">
              <a:lnSpc>
                <a:spcPct val="80000"/>
              </a:lnSpc>
              <a:spcBef>
                <a:spcPct val="20000"/>
              </a:spcBef>
              <a:defRPr/>
            </a:pPr>
            <a:r>
              <a:rPr lang="it-IT" sz="2000" dirty="0">
                <a:solidFill>
                  <a:srgbClr val="000090"/>
                </a:solidFill>
                <a:effectLst>
                  <a:outerShdw blurRad="38100" dist="38100" dir="2700000" algn="tl">
                    <a:srgbClr val="DDDDDD"/>
                  </a:outerShdw>
                </a:effectLst>
                <a:latin typeface="Tahoma" charset="0"/>
              </a:rPr>
              <a:t>CORSI PER IMPRENDITORI</a:t>
            </a:r>
          </a:p>
        </p:txBody>
      </p:sp>
      <p:pic>
        <p:nvPicPr>
          <p:cNvPr id="6" name="Picture 4" descr="spirale"/>
          <p:cNvPicPr>
            <a:picLocks noChangeAspect="1" noChangeArrowheads="1"/>
          </p:cNvPicPr>
          <p:nvPr/>
        </p:nvPicPr>
        <p:blipFill>
          <a:blip r:embed="rId2"/>
          <a:srcRect/>
          <a:stretch>
            <a:fillRect/>
          </a:stretch>
        </p:blipFill>
        <p:spPr bwMode="auto">
          <a:xfrm>
            <a:off x="3581400" y="381000"/>
            <a:ext cx="1930036" cy="1905000"/>
          </a:xfrm>
          <a:prstGeom prst="rect">
            <a:avLst/>
          </a:prstGeom>
          <a:noFill/>
          <a:ln w="9525">
            <a:noFill/>
            <a:miter lim="800000"/>
            <a:headEnd/>
            <a:tailEnd/>
          </a:ln>
        </p:spPr>
      </p:pic>
      <p:sp>
        <p:nvSpPr>
          <p:cNvPr id="7" name="Rettangolo 6"/>
          <p:cNvSpPr/>
          <p:nvPr/>
        </p:nvSpPr>
        <p:spPr>
          <a:xfrm>
            <a:off x="3733800" y="533400"/>
            <a:ext cx="1600200" cy="1676400"/>
          </a:xfrm>
          <a:prstGeom prst="rect">
            <a:avLst/>
          </a:prstGeom>
          <a:no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200" b="1" dirty="0" smtClean="0">
                <a:solidFill>
                  <a:srgbClr val="000090"/>
                </a:solidFill>
                <a:latin typeface="Tahoma"/>
                <a:cs typeface="Tahoma"/>
              </a:rPr>
              <a:t>MARCO GALLERI </a:t>
            </a:r>
            <a:endParaRPr lang="it-IT" sz="1200" dirty="0" smtClean="0">
              <a:solidFill>
                <a:srgbClr val="000090"/>
              </a:solidFill>
              <a:latin typeface="Tahoma"/>
              <a:cs typeface="Tahoma"/>
            </a:endParaRPr>
          </a:p>
          <a:p>
            <a:pPr algn="ctr"/>
            <a:endParaRPr lang="it-IT" sz="1400" dirty="0" smtClean="0">
              <a:solidFill>
                <a:srgbClr val="000090"/>
              </a:solidFill>
              <a:latin typeface="Tahoma"/>
              <a:cs typeface="Tahoma"/>
            </a:endParaRPr>
          </a:p>
          <a:p>
            <a:pPr algn="ctr"/>
            <a:r>
              <a:rPr lang="it-IT" sz="1200" dirty="0">
                <a:solidFill>
                  <a:srgbClr val="000090"/>
                </a:solidFill>
                <a:latin typeface="Tahoma"/>
                <a:cs typeface="Tahoma"/>
              </a:rPr>
              <a:t>s</a:t>
            </a:r>
            <a:r>
              <a:rPr lang="it-IT" sz="1200" dirty="0" smtClean="0">
                <a:solidFill>
                  <a:srgbClr val="000090"/>
                </a:solidFill>
                <a:latin typeface="Tahoma"/>
                <a:cs typeface="Tahoma"/>
              </a:rPr>
              <a:t>trategia</a:t>
            </a:r>
          </a:p>
          <a:p>
            <a:pPr algn="ctr"/>
            <a:r>
              <a:rPr lang="it-IT" sz="1200" dirty="0">
                <a:solidFill>
                  <a:srgbClr val="000090"/>
                </a:solidFill>
                <a:latin typeface="Tahoma"/>
                <a:cs typeface="Tahoma"/>
              </a:rPr>
              <a:t>o</a:t>
            </a:r>
            <a:r>
              <a:rPr lang="it-IT" sz="1200" dirty="0" smtClean="0">
                <a:solidFill>
                  <a:srgbClr val="000090"/>
                </a:solidFill>
                <a:latin typeface="Tahoma"/>
                <a:cs typeface="Tahoma"/>
              </a:rPr>
              <a:t>rganizzazione </a:t>
            </a:r>
          </a:p>
          <a:p>
            <a:pPr algn="ctr"/>
            <a:r>
              <a:rPr lang="it-IT" sz="1200" dirty="0" smtClean="0">
                <a:solidFill>
                  <a:srgbClr val="000090"/>
                </a:solidFill>
                <a:latin typeface="Tahoma"/>
                <a:cs typeface="Tahoma"/>
              </a:rPr>
              <a:t>comunicazione </a:t>
            </a:r>
          </a:p>
          <a:p>
            <a:pPr algn="ctr"/>
            <a:r>
              <a:rPr lang="it-IT" sz="1200" dirty="0">
                <a:solidFill>
                  <a:srgbClr val="000090"/>
                </a:solidFill>
                <a:latin typeface="Tahoma"/>
                <a:cs typeface="Tahoma"/>
              </a:rPr>
              <a:t>m</a:t>
            </a:r>
            <a:r>
              <a:rPr lang="it-IT" sz="1200" dirty="0" smtClean="0">
                <a:solidFill>
                  <a:srgbClr val="000090"/>
                </a:solidFill>
                <a:latin typeface="Tahoma"/>
                <a:cs typeface="Tahoma"/>
              </a:rPr>
              <a:t>arketing</a:t>
            </a:r>
          </a:p>
        </p:txBody>
      </p:sp>
      <p:sp>
        <p:nvSpPr>
          <p:cNvPr id="8" name="Rettangolo 7"/>
          <p:cNvSpPr/>
          <p:nvPr/>
        </p:nvSpPr>
        <p:spPr>
          <a:xfrm>
            <a:off x="0" y="6248400"/>
            <a:ext cx="9144000" cy="609600"/>
          </a:xfrm>
          <a:prstGeom prst="rect">
            <a:avLst/>
          </a:prstGeom>
          <a:solidFill>
            <a:srgbClr val="FDFBC9"/>
          </a:solid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eaLnBrk="1" hangingPunct="1">
              <a:lnSpc>
                <a:spcPct val="80000"/>
              </a:lnSpc>
            </a:pPr>
            <a:r>
              <a:rPr lang="it-IT" sz="1200" dirty="0">
                <a:solidFill>
                  <a:srgbClr val="000090"/>
                </a:solidFill>
                <a:latin typeface="Tahoma"/>
                <a:cs typeface="Tahoma"/>
              </a:rPr>
              <a:t>I</a:t>
            </a:r>
            <a:r>
              <a:rPr lang="it-IT" sz="1200" dirty="0" smtClean="0">
                <a:solidFill>
                  <a:srgbClr val="000090"/>
                </a:solidFill>
                <a:latin typeface="Tahoma" charset="0"/>
              </a:rPr>
              <a:t>l Poggio 58036 Sassofortino (GR) tel. &amp; fax 0564.567.118 mobile 333.2456.338 www.marcogalleri.it  marco@marcogalleri.it</a:t>
            </a:r>
            <a:endParaRPr lang="it-IT" sz="1200" dirty="0" smtClean="0">
              <a:solidFill>
                <a:srgbClr val="000090"/>
              </a:solidFill>
              <a:latin typeface="Tahoma"/>
              <a:cs typeface="Tahoma"/>
            </a:endParaRPr>
          </a:p>
        </p:txBody>
      </p:sp>
      <p:pic>
        <p:nvPicPr>
          <p:cNvPr id="10" name="Immagine 9" descr="sole.jpg"/>
          <p:cNvPicPr>
            <a:picLocks noChangeAspect="1"/>
          </p:cNvPicPr>
          <p:nvPr/>
        </p:nvPicPr>
        <p:blipFill>
          <a:blip r:embed="rId3" cstate="email">
            <a:alphaModFix amt="30000"/>
            <a:extLst>
              <a:ext uri="{28A0092B-C50C-407E-A947-70E740481C1C}">
                <a14:useLocalDpi xmlns:a14="http://schemas.microsoft.com/office/drawing/2010/main"/>
              </a:ext>
            </a:extLst>
          </a:blip>
          <a:stretch>
            <a:fillRect/>
          </a:stretch>
        </p:blipFill>
        <p:spPr>
          <a:xfrm>
            <a:off x="0" y="0"/>
            <a:ext cx="9144000" cy="6248400"/>
          </a:xfrm>
          <a:prstGeom prst="rect">
            <a:avLst/>
          </a:prstGeom>
        </p:spPr>
      </p:pic>
      <p:sp>
        <p:nvSpPr>
          <p:cNvPr id="9" name="CasellaDiTesto 8"/>
          <p:cNvSpPr txBox="1"/>
          <p:nvPr/>
        </p:nvSpPr>
        <p:spPr>
          <a:xfrm>
            <a:off x="1295400" y="2514600"/>
            <a:ext cx="6858000" cy="646331"/>
          </a:xfrm>
          <a:prstGeom prst="rect">
            <a:avLst/>
          </a:prstGeom>
          <a:noFill/>
        </p:spPr>
        <p:txBody>
          <a:bodyPr wrap="square" rtlCol="0">
            <a:spAutoFit/>
          </a:bodyPr>
          <a:lstStyle/>
          <a:p>
            <a:pPr algn="ctr"/>
            <a:r>
              <a:rPr lang="it-IT" sz="3600" dirty="0" smtClean="0">
                <a:solidFill>
                  <a:srgbClr val="000090"/>
                </a:solidFill>
                <a:latin typeface="Lucida Handwriting"/>
                <a:cs typeface="Lucida Handwriting"/>
              </a:rPr>
              <a:t>Grazie per l’attenzione</a:t>
            </a:r>
            <a:endParaRPr lang="it-IT" sz="3600" dirty="0">
              <a:solidFill>
                <a:srgbClr val="000090"/>
              </a:solidFill>
              <a:latin typeface="Lucida Handwriting"/>
              <a:cs typeface="Lucida Handwriting"/>
            </a:endParaRP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0" y="6248400"/>
            <a:ext cx="9144000" cy="609600"/>
          </a:xfrm>
          <a:prstGeom prst="rect">
            <a:avLst/>
          </a:prstGeom>
          <a:solidFill>
            <a:srgbClr val="FDFBC9"/>
          </a:solid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200" dirty="0" smtClean="0">
                <a:solidFill>
                  <a:srgbClr val="000090"/>
                </a:solidFill>
                <a:latin typeface="Tahoma"/>
                <a:cs typeface="Tahoma"/>
              </a:rPr>
              <a:t>MARCO GALLERI strategia, organizzazione, comunicazione, marketing. www.marcogalleri.it</a:t>
            </a:r>
          </a:p>
        </p:txBody>
      </p:sp>
      <p:pic>
        <p:nvPicPr>
          <p:cNvPr id="8" name="Picture 4" descr="spiral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6248400"/>
            <a:ext cx="617612" cy="609600"/>
          </a:xfrm>
          <a:prstGeom prst="rect">
            <a:avLst/>
          </a:prstGeom>
          <a:noFill/>
          <a:ln w="9525">
            <a:noFill/>
            <a:miter lim="800000"/>
            <a:headEnd/>
            <a:tailEnd/>
          </a:ln>
        </p:spPr>
      </p:pic>
      <p:sp>
        <p:nvSpPr>
          <p:cNvPr id="14" name="Rettangolo 13"/>
          <p:cNvSpPr/>
          <p:nvPr/>
        </p:nvSpPr>
        <p:spPr>
          <a:xfrm>
            <a:off x="3448" y="0"/>
            <a:ext cx="9144000" cy="609600"/>
          </a:xfrm>
          <a:prstGeom prst="rect">
            <a:avLst/>
          </a:prstGeom>
          <a:solidFill>
            <a:srgbClr val="FDFBC9"/>
          </a:solid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b="1" dirty="0" smtClean="0">
                <a:solidFill>
                  <a:srgbClr val="000090"/>
                </a:solidFill>
                <a:latin typeface="Tahoma"/>
                <a:cs typeface="Tahoma"/>
              </a:rPr>
              <a:t>QUESTIONARI DI GRADIMENTO</a:t>
            </a:r>
          </a:p>
        </p:txBody>
      </p:sp>
      <p:sp>
        <p:nvSpPr>
          <p:cNvPr id="9" name="Segnaposto contenuto 2"/>
          <p:cNvSpPr txBox="1">
            <a:spLocks/>
          </p:cNvSpPr>
          <p:nvPr/>
        </p:nvSpPr>
        <p:spPr>
          <a:xfrm>
            <a:off x="827584" y="1052736"/>
            <a:ext cx="7632848" cy="4896544"/>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it-IT" sz="2400" dirty="0" smtClean="0">
                <a:solidFill>
                  <a:srgbClr val="000090"/>
                </a:solidFill>
                <a:latin typeface="Tahoma"/>
                <a:cs typeface="Tahoma"/>
              </a:rPr>
              <a:t>Ringrazio quanti hanno speso un minuto per compilare il questionario con sei domande </a:t>
            </a:r>
          </a:p>
          <a:p>
            <a:pPr marL="0" indent="0" algn="just">
              <a:buNone/>
            </a:pPr>
            <a:endParaRPr lang="it-IT" sz="2400" dirty="0">
              <a:solidFill>
                <a:srgbClr val="000090"/>
              </a:solidFill>
              <a:latin typeface="Tahoma"/>
              <a:cs typeface="Tahoma"/>
            </a:endParaRPr>
          </a:p>
          <a:p>
            <a:pPr marL="0" indent="0" algn="just">
              <a:buNone/>
            </a:pPr>
            <a:r>
              <a:rPr lang="it-IT" sz="2400" dirty="0" smtClean="0">
                <a:solidFill>
                  <a:srgbClr val="000090"/>
                </a:solidFill>
                <a:latin typeface="Tahoma"/>
                <a:cs typeface="Tahoma"/>
              </a:rPr>
              <a:t>Molti segnalano che i materiali sono sovrabbondanti e che ne consultano solo una parte. </a:t>
            </a:r>
            <a:r>
              <a:rPr lang="it-IT" sz="2400" b="1" dirty="0" smtClean="0">
                <a:solidFill>
                  <a:srgbClr val="000090"/>
                </a:solidFill>
                <a:latin typeface="Tahoma"/>
                <a:cs typeface="Tahoma"/>
              </a:rPr>
              <a:t>Mi pare ragionevole che ognuno approfondisca ciò che lo interessa.</a:t>
            </a:r>
          </a:p>
          <a:p>
            <a:pPr marL="0" indent="0" algn="just">
              <a:buNone/>
            </a:pPr>
            <a:endParaRPr lang="it-IT" sz="2400" dirty="0" smtClean="0">
              <a:solidFill>
                <a:srgbClr val="FF0000"/>
              </a:solidFill>
              <a:latin typeface="Tahoma"/>
              <a:cs typeface="Tahoma"/>
            </a:endParaRPr>
          </a:p>
          <a:p>
            <a:pPr marL="0" indent="0" algn="ctr">
              <a:buNone/>
            </a:pPr>
            <a:r>
              <a:rPr lang="it-IT" sz="2400" b="1" dirty="0" smtClean="0">
                <a:solidFill>
                  <a:srgbClr val="FF0000"/>
                </a:solidFill>
                <a:latin typeface="Tahoma"/>
                <a:cs typeface="Tahoma"/>
              </a:rPr>
              <a:t>Coloro che non rispondono </a:t>
            </a:r>
            <a:r>
              <a:rPr lang="it-IT" sz="2400" dirty="0" smtClean="0">
                <a:solidFill>
                  <a:srgbClr val="FF0000"/>
                </a:solidFill>
                <a:latin typeface="Tahoma"/>
                <a:cs typeface="Tahoma"/>
              </a:rPr>
              <a:t>non mi permettono di capire se sono interessati o meno </a:t>
            </a:r>
            <a:r>
              <a:rPr lang="it-IT" sz="2400" dirty="0" smtClean="0">
                <a:solidFill>
                  <a:srgbClr val="000090"/>
                </a:solidFill>
                <a:latin typeface="Tahoma"/>
                <a:cs typeface="Tahoma"/>
              </a:rPr>
              <a:t>alla ricezione di queste </a:t>
            </a:r>
            <a:r>
              <a:rPr lang="it-IT" sz="2400" i="1" dirty="0" smtClean="0">
                <a:solidFill>
                  <a:srgbClr val="000090"/>
                </a:solidFill>
                <a:latin typeface="Tahoma"/>
                <a:cs typeface="Tahoma"/>
              </a:rPr>
              <a:t>Gallerie</a:t>
            </a:r>
            <a:r>
              <a:rPr lang="it-IT" sz="2400" dirty="0" smtClean="0">
                <a:solidFill>
                  <a:srgbClr val="000090"/>
                </a:solidFill>
                <a:latin typeface="Tahoma"/>
                <a:cs typeface="Tahoma"/>
              </a:rPr>
              <a:t>. Perciò sto attrezzando</a:t>
            </a:r>
            <a:r>
              <a:rPr lang="it-IT" sz="2400" dirty="0">
                <a:solidFill>
                  <a:srgbClr val="000090"/>
                </a:solidFill>
                <a:latin typeface="Tahoma"/>
                <a:cs typeface="Tahoma"/>
              </a:rPr>
              <a:t> </a:t>
            </a:r>
            <a:r>
              <a:rPr lang="it-IT" sz="2400" dirty="0" smtClean="0">
                <a:solidFill>
                  <a:srgbClr val="000090"/>
                </a:solidFill>
                <a:latin typeface="Tahoma"/>
                <a:cs typeface="Tahoma"/>
              </a:rPr>
              <a:t>delle nuove modalità di invio che li escludano.</a:t>
            </a:r>
            <a:endParaRPr lang="it-IT" sz="2400" dirty="0" smtClean="0">
              <a:solidFill>
                <a:srgbClr val="FF0000"/>
              </a:solidFill>
              <a:latin typeface="Tahoma"/>
              <a:cs typeface="Tahoma"/>
            </a:endParaRPr>
          </a:p>
        </p:txBody>
      </p:sp>
      <p:sp>
        <p:nvSpPr>
          <p:cNvPr id="2" name="Freccia destra 1"/>
          <p:cNvSpPr/>
          <p:nvPr/>
        </p:nvSpPr>
        <p:spPr>
          <a:xfrm>
            <a:off x="179512" y="4149080"/>
            <a:ext cx="648072" cy="648072"/>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12" name="Immagine 11" descr="risposte.jpg"/>
          <p:cNvPicPr>
            <a:picLocks noChangeAspect="1"/>
          </p:cNvPicPr>
          <p:nvPr/>
        </p:nvPicPr>
        <p:blipFill>
          <a:blip r:embed="rId3">
            <a:alphaModFix amt="36000"/>
            <a:extLst>
              <a:ext uri="{28A0092B-C50C-407E-A947-70E740481C1C}">
                <a14:useLocalDpi xmlns:a14="http://schemas.microsoft.com/office/drawing/2010/main"/>
              </a:ext>
            </a:extLst>
          </a:blip>
          <a:stretch>
            <a:fillRect/>
          </a:stretch>
        </p:blipFill>
        <p:spPr>
          <a:xfrm>
            <a:off x="20464" y="-48347"/>
            <a:ext cx="9144000" cy="6906347"/>
          </a:xfrm>
          <a:prstGeom prst="rect">
            <a:avLst/>
          </a:prstGeom>
        </p:spPr>
      </p:pic>
    </p:spTree>
    <p:extLst>
      <p:ext uri="{BB962C8B-B14F-4D97-AF65-F5344CB8AC3E}">
        <p14:creationId xmlns:p14="http://schemas.microsoft.com/office/powerpoint/2010/main" val="1939521162"/>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spirale"/>
          <p:cNvPicPr>
            <a:picLocks noChangeAspect="1" noChangeArrowheads="1"/>
          </p:cNvPicPr>
          <p:nvPr/>
        </p:nvPicPr>
        <p:blipFill>
          <a:blip r:embed="rId2" cstate="email">
            <a:alphaModFix/>
            <a:extLst>
              <a:ext uri="{28A0092B-C50C-407E-A947-70E740481C1C}">
                <a14:useLocalDpi xmlns:a14="http://schemas.microsoft.com/office/drawing/2010/main"/>
              </a:ext>
            </a:extLst>
          </a:blip>
          <a:srcRect/>
          <a:stretch>
            <a:fillRect/>
          </a:stretch>
        </p:blipFill>
        <p:spPr bwMode="auto">
          <a:xfrm>
            <a:off x="91374" y="127361"/>
            <a:ext cx="842706" cy="831774"/>
          </a:xfrm>
          <a:prstGeom prst="rect">
            <a:avLst/>
          </a:prstGeom>
          <a:noFill/>
          <a:ln w="9525">
            <a:noFill/>
            <a:miter lim="800000"/>
            <a:headEnd/>
            <a:tailEnd/>
          </a:ln>
        </p:spPr>
      </p:pic>
      <p:sp>
        <p:nvSpPr>
          <p:cNvPr id="7" name="Rettangolo 6"/>
          <p:cNvSpPr/>
          <p:nvPr/>
        </p:nvSpPr>
        <p:spPr>
          <a:xfrm>
            <a:off x="127303" y="127359"/>
            <a:ext cx="761454" cy="762000"/>
          </a:xfrm>
          <a:prstGeom prst="rect">
            <a:avLst/>
          </a:prstGeom>
          <a:no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500" b="1" dirty="0" smtClean="0">
                <a:solidFill>
                  <a:srgbClr val="000090"/>
                </a:solidFill>
                <a:latin typeface="Tahoma"/>
                <a:cs typeface="Tahoma"/>
              </a:rPr>
              <a:t>MARCO GALLERI </a:t>
            </a:r>
            <a:endParaRPr lang="it-IT" sz="500" dirty="0" smtClean="0">
              <a:solidFill>
                <a:srgbClr val="000090"/>
              </a:solidFill>
              <a:latin typeface="Tahoma"/>
              <a:cs typeface="Tahoma"/>
            </a:endParaRPr>
          </a:p>
          <a:p>
            <a:pPr algn="ctr"/>
            <a:endParaRPr lang="it-IT" sz="500" dirty="0" smtClean="0">
              <a:solidFill>
                <a:srgbClr val="000090"/>
              </a:solidFill>
              <a:latin typeface="Tahoma"/>
              <a:cs typeface="Tahoma"/>
            </a:endParaRPr>
          </a:p>
          <a:p>
            <a:pPr algn="ctr"/>
            <a:r>
              <a:rPr lang="it-IT" sz="500" dirty="0">
                <a:solidFill>
                  <a:srgbClr val="000090"/>
                </a:solidFill>
                <a:latin typeface="Tahoma"/>
                <a:cs typeface="Tahoma"/>
              </a:rPr>
              <a:t>s</a:t>
            </a:r>
            <a:r>
              <a:rPr lang="it-IT" sz="500" dirty="0" smtClean="0">
                <a:solidFill>
                  <a:srgbClr val="000090"/>
                </a:solidFill>
                <a:latin typeface="Tahoma"/>
                <a:cs typeface="Tahoma"/>
              </a:rPr>
              <a:t>trategia</a:t>
            </a:r>
          </a:p>
          <a:p>
            <a:pPr algn="ctr"/>
            <a:r>
              <a:rPr lang="it-IT" sz="500" dirty="0">
                <a:solidFill>
                  <a:srgbClr val="000090"/>
                </a:solidFill>
                <a:latin typeface="Tahoma"/>
                <a:cs typeface="Tahoma"/>
              </a:rPr>
              <a:t>o</a:t>
            </a:r>
            <a:r>
              <a:rPr lang="it-IT" sz="500" dirty="0" smtClean="0">
                <a:solidFill>
                  <a:srgbClr val="000090"/>
                </a:solidFill>
                <a:latin typeface="Tahoma"/>
                <a:cs typeface="Tahoma"/>
              </a:rPr>
              <a:t>rganizzazione </a:t>
            </a:r>
          </a:p>
          <a:p>
            <a:pPr algn="ctr"/>
            <a:r>
              <a:rPr lang="it-IT" sz="500" dirty="0" smtClean="0">
                <a:solidFill>
                  <a:srgbClr val="000090"/>
                </a:solidFill>
                <a:latin typeface="Tahoma"/>
                <a:cs typeface="Tahoma"/>
              </a:rPr>
              <a:t>comunicazione </a:t>
            </a:r>
          </a:p>
          <a:p>
            <a:pPr algn="ctr"/>
            <a:r>
              <a:rPr lang="it-IT" sz="500" dirty="0">
                <a:solidFill>
                  <a:srgbClr val="000090"/>
                </a:solidFill>
                <a:latin typeface="Tahoma"/>
                <a:cs typeface="Tahoma"/>
              </a:rPr>
              <a:t>m</a:t>
            </a:r>
            <a:r>
              <a:rPr lang="it-IT" sz="500" dirty="0" smtClean="0">
                <a:solidFill>
                  <a:srgbClr val="000090"/>
                </a:solidFill>
                <a:latin typeface="Tahoma"/>
                <a:cs typeface="Tahoma"/>
              </a:rPr>
              <a:t>arketing</a:t>
            </a:r>
          </a:p>
        </p:txBody>
      </p:sp>
      <p:sp>
        <p:nvSpPr>
          <p:cNvPr id="14" name="Cornice 13"/>
          <p:cNvSpPr/>
          <p:nvPr/>
        </p:nvSpPr>
        <p:spPr>
          <a:xfrm>
            <a:off x="914127" y="127361"/>
            <a:ext cx="7315473" cy="787039"/>
          </a:xfrm>
          <a:prstGeom prst="frame">
            <a:avLst>
              <a:gd name="adj1" fmla="val 3611"/>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600" b="1" dirty="0" smtClean="0">
                <a:solidFill>
                  <a:srgbClr val="000090"/>
                </a:solidFill>
                <a:latin typeface="BlairMdITC TT-Medium"/>
                <a:cs typeface="BlairMdITC TT-Medium"/>
              </a:rPr>
              <a:t>SOMMARIO</a:t>
            </a:r>
            <a:endParaRPr lang="it-IT" sz="1000" dirty="0">
              <a:solidFill>
                <a:srgbClr val="000090"/>
              </a:solidFill>
              <a:latin typeface="BlairMdITC TT-Medium"/>
              <a:cs typeface="BlairMdITC TT-Medium"/>
            </a:endParaRPr>
          </a:p>
        </p:txBody>
      </p:sp>
      <p:pic>
        <p:nvPicPr>
          <p:cNvPr id="28" name="Picture 4" descr="spirale"/>
          <p:cNvPicPr>
            <a:picLocks noChangeAspect="1" noChangeArrowheads="1"/>
          </p:cNvPicPr>
          <p:nvPr/>
        </p:nvPicPr>
        <p:blipFill>
          <a:blip r:embed="rId2" cstate="email">
            <a:alphaModFix/>
            <a:extLst>
              <a:ext uri="{28A0092B-C50C-407E-A947-70E740481C1C}">
                <a14:useLocalDpi xmlns:a14="http://schemas.microsoft.com/office/drawing/2010/main"/>
              </a:ext>
            </a:extLst>
          </a:blip>
          <a:srcRect/>
          <a:stretch>
            <a:fillRect/>
          </a:stretch>
        </p:blipFill>
        <p:spPr bwMode="auto">
          <a:xfrm rot="10800000">
            <a:off x="8229600" y="139079"/>
            <a:ext cx="842706" cy="831775"/>
          </a:xfrm>
          <a:prstGeom prst="rect">
            <a:avLst/>
          </a:prstGeom>
          <a:noFill/>
          <a:ln w="9525">
            <a:noFill/>
            <a:miter lim="800000"/>
            <a:headEnd/>
            <a:tailEnd/>
          </a:ln>
        </p:spPr>
      </p:pic>
      <p:sp>
        <p:nvSpPr>
          <p:cNvPr id="29" name="Rettangolo 28"/>
          <p:cNvSpPr/>
          <p:nvPr/>
        </p:nvSpPr>
        <p:spPr>
          <a:xfrm>
            <a:off x="8229601" y="127361"/>
            <a:ext cx="842706" cy="831774"/>
          </a:xfrm>
          <a:prstGeom prst="rect">
            <a:avLst/>
          </a:prstGeom>
          <a:no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000" b="1" dirty="0" smtClean="0">
                <a:solidFill>
                  <a:srgbClr val="000090"/>
                </a:solidFill>
                <a:latin typeface="Tahoma"/>
                <a:cs typeface="Tahoma"/>
              </a:rPr>
              <a:t> IV/2013</a:t>
            </a:r>
          </a:p>
        </p:txBody>
      </p:sp>
      <p:pic>
        <p:nvPicPr>
          <p:cNvPr id="11" name="Immagine 10" descr="Galleria d'arte 1.jpg"/>
          <p:cNvPicPr>
            <a:picLocks noChangeAspect="1"/>
          </p:cNvPicPr>
          <p:nvPr/>
        </p:nvPicPr>
        <p:blipFill>
          <a:blip r:embed="rId3">
            <a:alphaModFix amt="25000"/>
          </a:blip>
          <a:stretch>
            <a:fillRect/>
          </a:stretch>
        </p:blipFill>
        <p:spPr>
          <a:xfrm>
            <a:off x="1092200" y="127361"/>
            <a:ext cx="6934200" cy="831774"/>
          </a:xfrm>
          <a:prstGeom prst="rect">
            <a:avLst/>
          </a:prstGeom>
        </p:spPr>
      </p:pic>
      <p:sp>
        <p:nvSpPr>
          <p:cNvPr id="3" name="CasellaDiTesto 2"/>
          <p:cNvSpPr txBox="1"/>
          <p:nvPr/>
        </p:nvSpPr>
        <p:spPr>
          <a:xfrm>
            <a:off x="457200" y="1143000"/>
            <a:ext cx="8153400" cy="5324535"/>
          </a:xfrm>
          <a:prstGeom prst="rect">
            <a:avLst/>
          </a:prstGeom>
          <a:noFill/>
          <a:ln>
            <a:noFill/>
          </a:ln>
        </p:spPr>
        <p:txBody>
          <a:bodyPr wrap="square" rtlCol="0">
            <a:spAutoFit/>
          </a:bodyPr>
          <a:lstStyle/>
          <a:p>
            <a:pPr marL="285750" indent="-285750" algn="just">
              <a:buFont typeface="Arial"/>
              <a:buChar char="•"/>
            </a:pPr>
            <a:r>
              <a:rPr lang="it-IT" sz="2000" dirty="0" smtClean="0">
                <a:solidFill>
                  <a:srgbClr val="000090"/>
                </a:solidFill>
                <a:latin typeface="Tahoma"/>
                <a:cs typeface="Tahoma"/>
              </a:rPr>
              <a:t>Se dalla Siria non parte la terza guerra mondiale è tutto merito dei cari vecchi arsenali nucleari. La questione energetica è assai complessa, qualcuno insinua che il devastante gas di scisto sia solo un bluff. Interessante e discutibile l’opinione secondo cui la stampa a 3D</a:t>
            </a:r>
            <a:r>
              <a:rPr lang="it-IT" sz="2000" dirty="0">
                <a:solidFill>
                  <a:srgbClr val="000090"/>
                </a:solidFill>
                <a:latin typeface="Tahoma"/>
                <a:cs typeface="Tahoma"/>
              </a:rPr>
              <a:t> </a:t>
            </a:r>
            <a:r>
              <a:rPr lang="it-IT" sz="2000" dirty="0" smtClean="0">
                <a:solidFill>
                  <a:srgbClr val="000090"/>
                </a:solidFill>
                <a:latin typeface="Tahoma"/>
                <a:cs typeface="Tahoma"/>
              </a:rPr>
              <a:t>rivoluzionerà l’economia, seppellendo la crescita cinese. Mentre all’estero ci danno per moribondi la Banca d’Italia si pone infine i primi dubbi. Qui in Maremma perle ai porci.</a:t>
            </a:r>
          </a:p>
          <a:p>
            <a:pPr marL="285750" indent="-285750" algn="just">
              <a:buFont typeface="Arial"/>
              <a:buChar char="•"/>
            </a:pPr>
            <a:r>
              <a:rPr lang="it-IT" sz="2000" dirty="0" smtClean="0">
                <a:solidFill>
                  <a:srgbClr val="FF0000"/>
                </a:solidFill>
                <a:latin typeface="Tahoma"/>
                <a:cs typeface="Tahoma"/>
              </a:rPr>
              <a:t>E’ proprio il caso di migliorare le organizzazioni, per farlo serve gestire l’inevitabile stress e, soprattutto, saper ascoltare e migliorare gli stili di direzione e negoziazione.</a:t>
            </a:r>
          </a:p>
          <a:p>
            <a:pPr marL="285750" indent="-285750" algn="just">
              <a:buFont typeface="Arial"/>
              <a:buChar char="•"/>
            </a:pPr>
            <a:r>
              <a:rPr lang="it-IT" sz="2000" dirty="0" smtClean="0">
                <a:solidFill>
                  <a:srgbClr val="000090"/>
                </a:solidFill>
                <a:latin typeface="Tahoma"/>
                <a:cs typeface="Tahoma"/>
              </a:rPr>
              <a:t>Analizzare la domanda, gestire i brand e la reputazione aziendale sono cose sempre più importanti; c’è anche la conferma che i cinque sensi collaborano e che si possono opportunamente manipolare.</a:t>
            </a:r>
          </a:p>
          <a:p>
            <a:pPr marL="285750" indent="-285750" algn="just">
              <a:buFont typeface="Arial"/>
              <a:buChar char="•"/>
            </a:pPr>
            <a:r>
              <a:rPr lang="it-IT" sz="2000" dirty="0" smtClean="0">
                <a:solidFill>
                  <a:srgbClr val="FF0000"/>
                </a:solidFill>
                <a:latin typeface="Tahoma"/>
                <a:cs typeface="Tahoma"/>
              </a:rPr>
              <a:t>L’innovazione parte quasi sempre dalla ricerca scientifica; trovate un esempio di difficile imitazione, ma anche suggerimenti utili per le piccole imprese.</a:t>
            </a: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spirale"/>
          <p:cNvPicPr>
            <a:picLocks noChangeAspect="1" noChangeArrowheads="1"/>
          </p:cNvPicPr>
          <p:nvPr/>
        </p:nvPicPr>
        <p:blipFill>
          <a:blip r:embed="rId2" cstate="email">
            <a:alphaModFix/>
            <a:extLst>
              <a:ext uri="{28A0092B-C50C-407E-A947-70E740481C1C}">
                <a14:useLocalDpi xmlns:a14="http://schemas.microsoft.com/office/drawing/2010/main"/>
              </a:ext>
            </a:extLst>
          </a:blip>
          <a:srcRect/>
          <a:stretch>
            <a:fillRect/>
          </a:stretch>
        </p:blipFill>
        <p:spPr bwMode="auto">
          <a:xfrm>
            <a:off x="91374" y="127361"/>
            <a:ext cx="842706" cy="831774"/>
          </a:xfrm>
          <a:prstGeom prst="rect">
            <a:avLst/>
          </a:prstGeom>
          <a:noFill/>
          <a:ln w="9525">
            <a:noFill/>
            <a:miter lim="800000"/>
            <a:headEnd/>
            <a:tailEnd/>
          </a:ln>
        </p:spPr>
      </p:pic>
      <p:sp>
        <p:nvSpPr>
          <p:cNvPr id="7" name="Rettangolo 6"/>
          <p:cNvSpPr/>
          <p:nvPr/>
        </p:nvSpPr>
        <p:spPr>
          <a:xfrm>
            <a:off x="127303" y="127359"/>
            <a:ext cx="761454" cy="762000"/>
          </a:xfrm>
          <a:prstGeom prst="rect">
            <a:avLst/>
          </a:prstGeom>
          <a:no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500" b="1" dirty="0" smtClean="0">
                <a:solidFill>
                  <a:srgbClr val="000090"/>
                </a:solidFill>
                <a:latin typeface="Tahoma"/>
                <a:cs typeface="Tahoma"/>
              </a:rPr>
              <a:t>MARCO GALLERI </a:t>
            </a:r>
            <a:endParaRPr lang="it-IT" sz="500" dirty="0" smtClean="0">
              <a:solidFill>
                <a:srgbClr val="000090"/>
              </a:solidFill>
              <a:latin typeface="Tahoma"/>
              <a:cs typeface="Tahoma"/>
            </a:endParaRPr>
          </a:p>
          <a:p>
            <a:pPr algn="ctr"/>
            <a:endParaRPr lang="it-IT" sz="500" dirty="0" smtClean="0">
              <a:solidFill>
                <a:srgbClr val="000090"/>
              </a:solidFill>
              <a:latin typeface="Tahoma"/>
              <a:cs typeface="Tahoma"/>
            </a:endParaRPr>
          </a:p>
          <a:p>
            <a:pPr algn="ctr"/>
            <a:r>
              <a:rPr lang="it-IT" sz="500" dirty="0">
                <a:solidFill>
                  <a:srgbClr val="000090"/>
                </a:solidFill>
                <a:latin typeface="Tahoma"/>
                <a:cs typeface="Tahoma"/>
              </a:rPr>
              <a:t>s</a:t>
            </a:r>
            <a:r>
              <a:rPr lang="it-IT" sz="500" dirty="0" smtClean="0">
                <a:solidFill>
                  <a:srgbClr val="000090"/>
                </a:solidFill>
                <a:latin typeface="Tahoma"/>
                <a:cs typeface="Tahoma"/>
              </a:rPr>
              <a:t>trategia</a:t>
            </a:r>
          </a:p>
          <a:p>
            <a:pPr algn="ctr"/>
            <a:r>
              <a:rPr lang="it-IT" sz="500" dirty="0">
                <a:solidFill>
                  <a:srgbClr val="000090"/>
                </a:solidFill>
                <a:latin typeface="Tahoma"/>
                <a:cs typeface="Tahoma"/>
              </a:rPr>
              <a:t>o</a:t>
            </a:r>
            <a:r>
              <a:rPr lang="it-IT" sz="500" dirty="0" smtClean="0">
                <a:solidFill>
                  <a:srgbClr val="000090"/>
                </a:solidFill>
                <a:latin typeface="Tahoma"/>
                <a:cs typeface="Tahoma"/>
              </a:rPr>
              <a:t>rganizzazione </a:t>
            </a:r>
          </a:p>
          <a:p>
            <a:pPr algn="ctr"/>
            <a:r>
              <a:rPr lang="it-IT" sz="500" dirty="0" smtClean="0">
                <a:solidFill>
                  <a:srgbClr val="000090"/>
                </a:solidFill>
                <a:latin typeface="Tahoma"/>
                <a:cs typeface="Tahoma"/>
              </a:rPr>
              <a:t>comunicazione </a:t>
            </a:r>
          </a:p>
          <a:p>
            <a:pPr algn="ctr"/>
            <a:r>
              <a:rPr lang="it-IT" sz="500" dirty="0">
                <a:solidFill>
                  <a:srgbClr val="000090"/>
                </a:solidFill>
                <a:latin typeface="Tahoma"/>
                <a:cs typeface="Tahoma"/>
              </a:rPr>
              <a:t>m</a:t>
            </a:r>
            <a:r>
              <a:rPr lang="it-IT" sz="500" dirty="0" smtClean="0">
                <a:solidFill>
                  <a:srgbClr val="000090"/>
                </a:solidFill>
                <a:latin typeface="Tahoma"/>
                <a:cs typeface="Tahoma"/>
              </a:rPr>
              <a:t>arketing</a:t>
            </a:r>
          </a:p>
        </p:txBody>
      </p:sp>
      <p:sp>
        <p:nvSpPr>
          <p:cNvPr id="14" name="Cornice 13"/>
          <p:cNvSpPr/>
          <p:nvPr/>
        </p:nvSpPr>
        <p:spPr>
          <a:xfrm>
            <a:off x="914127" y="127361"/>
            <a:ext cx="7315473" cy="787039"/>
          </a:xfrm>
          <a:prstGeom prst="frame">
            <a:avLst>
              <a:gd name="adj1" fmla="val 3611"/>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600" b="1" dirty="0" smtClean="0">
                <a:solidFill>
                  <a:srgbClr val="000090"/>
                </a:solidFill>
                <a:latin typeface="BlairMdITC TT-Medium"/>
                <a:cs typeface="BlairMdITC TT-Medium"/>
              </a:rPr>
              <a:t>INDICE</a:t>
            </a:r>
            <a:endParaRPr lang="it-IT" sz="1000" dirty="0">
              <a:solidFill>
                <a:srgbClr val="000090"/>
              </a:solidFill>
              <a:latin typeface="BlairMdITC TT-Medium"/>
              <a:cs typeface="BlairMdITC TT-Medium"/>
            </a:endParaRPr>
          </a:p>
        </p:txBody>
      </p:sp>
      <p:sp>
        <p:nvSpPr>
          <p:cNvPr id="20" name="Cornice 19"/>
          <p:cNvSpPr/>
          <p:nvPr/>
        </p:nvSpPr>
        <p:spPr>
          <a:xfrm>
            <a:off x="127303" y="1232521"/>
            <a:ext cx="4731861" cy="3083222"/>
          </a:xfrm>
          <a:prstGeom prst="frame">
            <a:avLst>
              <a:gd name="adj1" fmla="val 0"/>
            </a:avLst>
          </a:prstGeom>
          <a:solidFill>
            <a:schemeClr val="tx2">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342900" indent="-342900" algn="ctr">
              <a:buAutoNum type="arabicPeriod"/>
            </a:pPr>
            <a:r>
              <a:rPr lang="it-IT" dirty="0" smtClean="0">
                <a:solidFill>
                  <a:srgbClr val="FF0000"/>
                </a:solidFill>
                <a:latin typeface="Tahoma"/>
                <a:cs typeface="Tahoma"/>
              </a:rPr>
              <a:t>STRATEGIA </a:t>
            </a:r>
            <a:r>
              <a:rPr lang="it-IT" dirty="0">
                <a:solidFill>
                  <a:srgbClr val="FF0000"/>
                </a:solidFill>
                <a:latin typeface="Tahoma"/>
                <a:cs typeface="Tahoma"/>
              </a:rPr>
              <a:t>e</a:t>
            </a:r>
            <a:r>
              <a:rPr lang="it-IT" dirty="0" smtClean="0">
                <a:solidFill>
                  <a:srgbClr val="FF0000"/>
                </a:solidFill>
                <a:latin typeface="Tahoma"/>
                <a:cs typeface="Tahoma"/>
              </a:rPr>
              <a:t> DECISIONI</a:t>
            </a:r>
          </a:p>
          <a:p>
            <a:pPr algn="ctr"/>
            <a:endParaRPr lang="it-IT" dirty="0" smtClean="0">
              <a:solidFill>
                <a:srgbClr val="FF0000"/>
              </a:solidFill>
              <a:latin typeface="Tahoma"/>
              <a:cs typeface="Tahoma"/>
            </a:endParaRPr>
          </a:p>
          <a:p>
            <a:pPr marL="342900" indent="-342900" algn="ctr">
              <a:buFont typeface="+mj-lt"/>
              <a:buAutoNum type="alphaLcPeriod"/>
            </a:pPr>
            <a:r>
              <a:rPr lang="it-IT" dirty="0" smtClean="0">
                <a:solidFill>
                  <a:srgbClr val="FF0000"/>
                </a:solidFill>
                <a:latin typeface="Tahoma"/>
                <a:cs typeface="Tahoma"/>
              </a:rPr>
              <a:t>Siria: a un passo dalla guerra mondiale</a:t>
            </a:r>
          </a:p>
          <a:p>
            <a:pPr marL="342900" indent="-342900" algn="ctr">
              <a:buFont typeface="+mj-lt"/>
              <a:buAutoNum type="alphaLcPeriod"/>
            </a:pPr>
            <a:r>
              <a:rPr lang="it-IT" dirty="0" smtClean="0">
                <a:solidFill>
                  <a:srgbClr val="FF0000"/>
                </a:solidFill>
                <a:latin typeface="Tahoma"/>
                <a:cs typeface="Tahoma"/>
              </a:rPr>
              <a:t>Energia: il gas di scisto</a:t>
            </a:r>
          </a:p>
          <a:p>
            <a:pPr marL="342900" indent="-342900" algn="ctr">
              <a:buFont typeface="+mj-lt"/>
              <a:buAutoNum type="alphaLcPeriod"/>
            </a:pPr>
            <a:r>
              <a:rPr lang="it-IT" dirty="0" smtClean="0">
                <a:solidFill>
                  <a:srgbClr val="FF0000"/>
                </a:solidFill>
                <a:latin typeface="Tahoma"/>
                <a:cs typeface="Tahoma"/>
              </a:rPr>
              <a:t>Banche italiane malsane</a:t>
            </a:r>
          </a:p>
          <a:p>
            <a:pPr marL="342900" indent="-342900" algn="ctr">
              <a:buFont typeface="+mj-lt"/>
              <a:buAutoNum type="alphaLcPeriod"/>
            </a:pPr>
            <a:r>
              <a:rPr lang="it-IT" dirty="0" smtClean="0">
                <a:solidFill>
                  <a:srgbClr val="FF0000"/>
                </a:solidFill>
                <a:latin typeface="Tahoma"/>
                <a:cs typeface="Tahoma"/>
              </a:rPr>
              <a:t>Banche, finanza, crescita</a:t>
            </a:r>
          </a:p>
          <a:p>
            <a:pPr marL="342900" indent="-342900" algn="ctr">
              <a:buFont typeface="+mj-lt"/>
              <a:buAutoNum type="alphaLcPeriod"/>
            </a:pPr>
            <a:r>
              <a:rPr lang="it-IT" dirty="0" smtClean="0">
                <a:solidFill>
                  <a:srgbClr val="FF0000"/>
                </a:solidFill>
                <a:latin typeface="Tahoma"/>
                <a:cs typeface="Tahoma"/>
              </a:rPr>
              <a:t>La stampa 3D cambierà il mondo? Strategia e vantaggio competitivo</a:t>
            </a:r>
          </a:p>
          <a:p>
            <a:pPr marL="342900" indent="-342900" algn="ctr">
              <a:buFont typeface="+mj-lt"/>
              <a:buAutoNum type="alphaLcPeriod"/>
            </a:pPr>
            <a:r>
              <a:rPr lang="it-IT" dirty="0" smtClean="0">
                <a:solidFill>
                  <a:srgbClr val="FF0000"/>
                </a:solidFill>
                <a:latin typeface="Tahoma"/>
                <a:cs typeface="Tahoma"/>
              </a:rPr>
              <a:t>Strategie in tempi di crisi</a:t>
            </a:r>
          </a:p>
          <a:p>
            <a:pPr marL="342900" indent="-342900" algn="ctr">
              <a:buFont typeface="+mj-lt"/>
              <a:buAutoNum type="alphaLcPeriod"/>
            </a:pPr>
            <a:r>
              <a:rPr lang="it-IT" dirty="0" smtClean="0">
                <a:solidFill>
                  <a:srgbClr val="FF0000"/>
                </a:solidFill>
                <a:latin typeface="Tahoma"/>
                <a:cs typeface="Tahoma"/>
              </a:rPr>
              <a:t>Perle ai porci</a:t>
            </a:r>
          </a:p>
        </p:txBody>
      </p:sp>
      <p:pic>
        <p:nvPicPr>
          <p:cNvPr id="28" name="Picture 4" descr="spirale"/>
          <p:cNvPicPr>
            <a:picLocks noChangeAspect="1" noChangeArrowheads="1"/>
          </p:cNvPicPr>
          <p:nvPr/>
        </p:nvPicPr>
        <p:blipFill>
          <a:blip r:embed="rId2" cstate="email">
            <a:alphaModFix/>
            <a:extLst>
              <a:ext uri="{28A0092B-C50C-407E-A947-70E740481C1C}">
                <a14:useLocalDpi xmlns:a14="http://schemas.microsoft.com/office/drawing/2010/main"/>
              </a:ext>
            </a:extLst>
          </a:blip>
          <a:srcRect/>
          <a:stretch>
            <a:fillRect/>
          </a:stretch>
        </p:blipFill>
        <p:spPr bwMode="auto">
          <a:xfrm rot="10800000">
            <a:off x="8229600" y="127359"/>
            <a:ext cx="842706" cy="831775"/>
          </a:xfrm>
          <a:prstGeom prst="rect">
            <a:avLst/>
          </a:prstGeom>
          <a:noFill/>
          <a:ln w="9525">
            <a:noFill/>
            <a:miter lim="800000"/>
            <a:headEnd/>
            <a:tailEnd/>
          </a:ln>
        </p:spPr>
      </p:pic>
      <p:sp>
        <p:nvSpPr>
          <p:cNvPr id="29" name="Rettangolo 28"/>
          <p:cNvSpPr/>
          <p:nvPr/>
        </p:nvSpPr>
        <p:spPr>
          <a:xfrm>
            <a:off x="8229601" y="127361"/>
            <a:ext cx="842706" cy="831774"/>
          </a:xfrm>
          <a:prstGeom prst="rect">
            <a:avLst/>
          </a:prstGeom>
          <a:no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000" b="1" dirty="0" smtClean="0">
                <a:solidFill>
                  <a:srgbClr val="000090"/>
                </a:solidFill>
                <a:latin typeface="Tahoma"/>
                <a:cs typeface="Tahoma"/>
              </a:rPr>
              <a:t> IV/2013</a:t>
            </a:r>
          </a:p>
        </p:txBody>
      </p:sp>
      <p:pic>
        <p:nvPicPr>
          <p:cNvPr id="11" name="Immagine 10" descr="Galleria d'arte 1.jpg"/>
          <p:cNvPicPr>
            <a:picLocks noChangeAspect="1"/>
          </p:cNvPicPr>
          <p:nvPr/>
        </p:nvPicPr>
        <p:blipFill>
          <a:blip r:embed="rId3">
            <a:alphaModFix amt="25000"/>
          </a:blip>
          <a:stretch>
            <a:fillRect/>
          </a:stretch>
        </p:blipFill>
        <p:spPr>
          <a:xfrm>
            <a:off x="1070744" y="127361"/>
            <a:ext cx="6934200" cy="831774"/>
          </a:xfrm>
          <a:prstGeom prst="rect">
            <a:avLst/>
          </a:prstGeom>
        </p:spPr>
      </p:pic>
      <p:sp>
        <p:nvSpPr>
          <p:cNvPr id="2" name="Rettangolo 1"/>
          <p:cNvSpPr/>
          <p:nvPr/>
        </p:nvSpPr>
        <p:spPr>
          <a:xfrm>
            <a:off x="288628" y="4315743"/>
            <a:ext cx="4271452" cy="1754327"/>
          </a:xfrm>
          <a:prstGeom prst="rect">
            <a:avLst/>
          </a:prstGeom>
        </p:spPr>
        <p:txBody>
          <a:bodyPr wrap="square">
            <a:spAutoFit/>
          </a:bodyPr>
          <a:lstStyle/>
          <a:p>
            <a:pPr algn="ctr"/>
            <a:r>
              <a:rPr lang="it-IT" dirty="0">
                <a:solidFill>
                  <a:srgbClr val="0000FF"/>
                </a:solidFill>
                <a:latin typeface="Tahoma"/>
                <a:cs typeface="Tahoma"/>
              </a:rPr>
              <a:t>2. </a:t>
            </a:r>
            <a:r>
              <a:rPr lang="it-IT" dirty="0" smtClean="0">
                <a:solidFill>
                  <a:srgbClr val="0000FF"/>
                </a:solidFill>
                <a:latin typeface="Tahoma"/>
                <a:cs typeface="Tahoma"/>
              </a:rPr>
              <a:t>ORGANIZZAZIONE</a:t>
            </a:r>
          </a:p>
          <a:p>
            <a:pPr algn="ctr"/>
            <a:endParaRPr lang="it-IT" dirty="0">
              <a:solidFill>
                <a:srgbClr val="0000FF"/>
              </a:solidFill>
              <a:latin typeface="Tahoma"/>
              <a:cs typeface="Tahoma"/>
            </a:endParaRPr>
          </a:p>
          <a:p>
            <a:pPr marL="342900" indent="-342900" algn="ctr">
              <a:buFont typeface="+mj-lt"/>
              <a:buAutoNum type="alphaLcPeriod"/>
            </a:pPr>
            <a:r>
              <a:rPr lang="it-IT" dirty="0" smtClean="0">
                <a:solidFill>
                  <a:srgbClr val="0000FF"/>
                </a:solidFill>
                <a:latin typeface="Tahoma"/>
                <a:cs typeface="Tahoma"/>
              </a:rPr>
              <a:t>Organizzazione e popolazioni </a:t>
            </a:r>
          </a:p>
          <a:p>
            <a:pPr marL="342900" indent="-342900" algn="ctr">
              <a:buFont typeface="+mj-lt"/>
              <a:buAutoNum type="alphaLcPeriod"/>
            </a:pPr>
            <a:r>
              <a:rPr lang="it-IT" dirty="0" smtClean="0">
                <a:solidFill>
                  <a:srgbClr val="0000FF"/>
                </a:solidFill>
                <a:latin typeface="Tahoma"/>
                <a:cs typeface="Tahoma"/>
              </a:rPr>
              <a:t>Barriere allo stress</a:t>
            </a:r>
          </a:p>
          <a:p>
            <a:pPr marL="342900" indent="-342900" algn="ctr">
              <a:buFont typeface="+mj-lt"/>
              <a:buAutoNum type="alphaLcPeriod"/>
            </a:pPr>
            <a:r>
              <a:rPr lang="it-IT" dirty="0" smtClean="0">
                <a:solidFill>
                  <a:srgbClr val="0000FF"/>
                </a:solidFill>
                <a:latin typeface="Tahoma"/>
                <a:cs typeface="Tahoma"/>
              </a:rPr>
              <a:t>L’intervista comprendente</a:t>
            </a:r>
          </a:p>
          <a:p>
            <a:pPr marL="342900" indent="-342900" algn="ctr">
              <a:buFont typeface="+mj-lt"/>
              <a:buAutoNum type="alphaLcPeriod"/>
            </a:pPr>
            <a:r>
              <a:rPr lang="it-IT" dirty="0" smtClean="0">
                <a:solidFill>
                  <a:srgbClr val="0000FF"/>
                </a:solidFill>
                <a:latin typeface="Tahoma"/>
                <a:cs typeface="Tahoma"/>
              </a:rPr>
              <a:t>Fondamenti della leadership</a:t>
            </a:r>
          </a:p>
        </p:txBody>
      </p:sp>
      <p:sp>
        <p:nvSpPr>
          <p:cNvPr id="4" name="Rettangolo 3"/>
          <p:cNvSpPr/>
          <p:nvPr/>
        </p:nvSpPr>
        <p:spPr>
          <a:xfrm>
            <a:off x="4411152" y="1412776"/>
            <a:ext cx="4572000" cy="2831545"/>
          </a:xfrm>
          <a:prstGeom prst="rect">
            <a:avLst/>
          </a:prstGeom>
        </p:spPr>
        <p:txBody>
          <a:bodyPr wrap="square">
            <a:spAutoFit/>
          </a:bodyPr>
          <a:lstStyle/>
          <a:p>
            <a:pPr algn="ctr"/>
            <a:r>
              <a:rPr lang="it-IT" dirty="0">
                <a:solidFill>
                  <a:srgbClr val="000090"/>
                </a:solidFill>
                <a:latin typeface="Tahoma"/>
                <a:cs typeface="Tahoma"/>
              </a:rPr>
              <a:t>3. </a:t>
            </a:r>
            <a:r>
              <a:rPr lang="it-IT" dirty="0" smtClean="0">
                <a:solidFill>
                  <a:srgbClr val="000090"/>
                </a:solidFill>
                <a:latin typeface="Tahoma"/>
                <a:cs typeface="Tahoma"/>
              </a:rPr>
              <a:t>COMUNICAZIONE e MARKETING</a:t>
            </a:r>
          </a:p>
          <a:p>
            <a:pPr algn="ctr"/>
            <a:endParaRPr lang="it-IT" dirty="0" smtClean="0">
              <a:solidFill>
                <a:srgbClr val="000090"/>
              </a:solidFill>
              <a:latin typeface="Tahoma"/>
              <a:cs typeface="Tahoma"/>
            </a:endParaRPr>
          </a:p>
          <a:p>
            <a:pPr marL="342900" indent="-342900" algn="ctr">
              <a:buFont typeface="+mj-lt"/>
              <a:buAutoNum type="alphaLcPeriod"/>
            </a:pPr>
            <a:r>
              <a:rPr lang="it-IT" dirty="0" smtClean="0">
                <a:solidFill>
                  <a:srgbClr val="000090"/>
                </a:solidFill>
                <a:latin typeface="Tahoma"/>
                <a:cs typeface="Tahoma"/>
              </a:rPr>
              <a:t>Marketing e analisi della domanda</a:t>
            </a:r>
          </a:p>
          <a:p>
            <a:pPr marL="342900" indent="-342900" algn="ctr">
              <a:buFont typeface="+mj-lt"/>
              <a:buAutoNum type="alphaLcPeriod"/>
            </a:pPr>
            <a:r>
              <a:rPr lang="it-IT" dirty="0" smtClean="0">
                <a:solidFill>
                  <a:srgbClr val="000090"/>
                </a:solidFill>
                <a:latin typeface="Tahoma"/>
                <a:cs typeface="Tahoma"/>
              </a:rPr>
              <a:t>Ciclo di vita del brand</a:t>
            </a:r>
          </a:p>
          <a:p>
            <a:pPr marL="342900" indent="-342900" algn="ctr">
              <a:buFont typeface="+mj-lt"/>
              <a:buAutoNum type="alphaLcPeriod"/>
            </a:pPr>
            <a:r>
              <a:rPr lang="it-IT" dirty="0" smtClean="0">
                <a:solidFill>
                  <a:srgbClr val="000090"/>
                </a:solidFill>
                <a:latin typeface="Tahoma"/>
                <a:cs typeface="Tahoma"/>
              </a:rPr>
              <a:t>Reputazione sulla rete</a:t>
            </a:r>
          </a:p>
          <a:p>
            <a:pPr marL="342900" indent="-342900" algn="ctr">
              <a:buFont typeface="+mj-lt"/>
              <a:buAutoNum type="alphaLcPeriod"/>
            </a:pPr>
            <a:r>
              <a:rPr lang="it-IT" dirty="0" smtClean="0">
                <a:solidFill>
                  <a:srgbClr val="000090"/>
                </a:solidFill>
                <a:latin typeface="Tahoma"/>
                <a:cs typeface="Tahoma"/>
              </a:rPr>
              <a:t>Sviluppi recenti della fisiognomica</a:t>
            </a:r>
          </a:p>
          <a:p>
            <a:pPr marL="342900" indent="-342900" algn="ctr">
              <a:buFont typeface="+mj-lt"/>
              <a:buAutoNum type="alphaLcPeriod"/>
            </a:pPr>
            <a:r>
              <a:rPr lang="it-IT" dirty="0" smtClean="0">
                <a:solidFill>
                  <a:srgbClr val="000090"/>
                </a:solidFill>
                <a:latin typeface="Tahoma"/>
                <a:cs typeface="Tahoma"/>
              </a:rPr>
              <a:t>I cinque sensi collaborano</a:t>
            </a:r>
          </a:p>
          <a:p>
            <a:pPr marL="342900" indent="-342900" algn="ctr">
              <a:buFont typeface="+mj-lt"/>
              <a:buAutoNum type="alphaLcPeriod"/>
            </a:pPr>
            <a:r>
              <a:rPr lang="it-IT" dirty="0" smtClean="0">
                <a:solidFill>
                  <a:srgbClr val="000090"/>
                </a:solidFill>
                <a:latin typeface="Tahoma"/>
                <a:cs typeface="Tahoma"/>
              </a:rPr>
              <a:t>Le </a:t>
            </a:r>
            <a:r>
              <a:rPr lang="it-IT" dirty="0">
                <a:solidFill>
                  <a:srgbClr val="000090"/>
                </a:solidFill>
                <a:latin typeface="Tahoma"/>
                <a:cs typeface="Tahoma"/>
              </a:rPr>
              <a:t>tipologie di </a:t>
            </a:r>
            <a:r>
              <a:rPr lang="it-IT" dirty="0" smtClean="0">
                <a:solidFill>
                  <a:srgbClr val="000090"/>
                </a:solidFill>
                <a:latin typeface="Tahoma"/>
                <a:cs typeface="Tahoma"/>
              </a:rPr>
              <a:t>negoziazione</a:t>
            </a:r>
          </a:p>
          <a:p>
            <a:pPr marL="342900" indent="-342900" algn="ctr">
              <a:buFont typeface="+mj-lt"/>
              <a:buAutoNum type="alphaLcPeriod"/>
            </a:pPr>
            <a:r>
              <a:rPr lang="it-IT" dirty="0" smtClean="0">
                <a:solidFill>
                  <a:srgbClr val="000090"/>
                </a:solidFill>
                <a:latin typeface="Tahoma"/>
                <a:cs typeface="Tahoma"/>
              </a:rPr>
              <a:t>Negoziazione dura e morbida</a:t>
            </a:r>
            <a:endParaRPr lang="it-IT" dirty="0">
              <a:solidFill>
                <a:srgbClr val="000090"/>
              </a:solidFill>
              <a:latin typeface="Tahoma"/>
              <a:cs typeface="Tahoma"/>
            </a:endParaRPr>
          </a:p>
          <a:p>
            <a:pPr marL="342900" indent="-342900" algn="ctr">
              <a:buFont typeface="+mj-lt"/>
              <a:buAutoNum type="alphaLcPeriod"/>
            </a:pPr>
            <a:endParaRPr lang="it-IT" sz="1600" dirty="0">
              <a:solidFill>
                <a:srgbClr val="000090"/>
              </a:solidFill>
              <a:latin typeface="Tahoma"/>
              <a:cs typeface="Tahoma"/>
            </a:endParaRPr>
          </a:p>
        </p:txBody>
      </p:sp>
      <p:sp>
        <p:nvSpPr>
          <p:cNvPr id="5" name="Rettangolo 4"/>
          <p:cNvSpPr/>
          <p:nvPr/>
        </p:nvSpPr>
        <p:spPr>
          <a:xfrm>
            <a:off x="4500306" y="4315743"/>
            <a:ext cx="4572000" cy="1477328"/>
          </a:xfrm>
          <a:prstGeom prst="rect">
            <a:avLst/>
          </a:prstGeom>
        </p:spPr>
        <p:txBody>
          <a:bodyPr>
            <a:spAutoFit/>
          </a:bodyPr>
          <a:lstStyle/>
          <a:p>
            <a:pPr algn="ctr"/>
            <a:r>
              <a:rPr lang="it-IT" dirty="0">
                <a:solidFill>
                  <a:srgbClr val="008000"/>
                </a:solidFill>
                <a:latin typeface="Tahoma"/>
                <a:cs typeface="Tahoma"/>
              </a:rPr>
              <a:t>4. </a:t>
            </a:r>
            <a:r>
              <a:rPr lang="it-IT" dirty="0" smtClean="0">
                <a:solidFill>
                  <a:srgbClr val="008000"/>
                </a:solidFill>
                <a:latin typeface="Tahoma"/>
                <a:cs typeface="Tahoma"/>
              </a:rPr>
              <a:t>CREATIVITA’ e INNOVAZIONE</a:t>
            </a:r>
          </a:p>
          <a:p>
            <a:pPr algn="ctr"/>
            <a:endParaRPr lang="it-IT" dirty="0" smtClean="0">
              <a:solidFill>
                <a:srgbClr val="008000"/>
              </a:solidFill>
              <a:latin typeface="Tahoma"/>
              <a:cs typeface="Tahoma"/>
            </a:endParaRPr>
          </a:p>
          <a:p>
            <a:pPr marL="342900" indent="-342900" algn="ctr">
              <a:buFont typeface="+mj-lt"/>
              <a:buAutoNum type="alphaLcPeriod"/>
            </a:pPr>
            <a:r>
              <a:rPr lang="it-IT" dirty="0" smtClean="0">
                <a:solidFill>
                  <a:srgbClr val="008000"/>
                </a:solidFill>
                <a:latin typeface="Tahoma"/>
                <a:cs typeface="Tahoma"/>
              </a:rPr>
              <a:t>Dove va la scienza</a:t>
            </a:r>
          </a:p>
          <a:p>
            <a:pPr marL="342900" indent="-342900" algn="ctr">
              <a:buFont typeface="+mj-lt"/>
              <a:buAutoNum type="alphaLcPeriod"/>
            </a:pPr>
            <a:r>
              <a:rPr lang="it-IT" dirty="0" smtClean="0">
                <a:solidFill>
                  <a:srgbClr val="008000"/>
                </a:solidFill>
                <a:latin typeface="Tahoma"/>
                <a:cs typeface="Tahoma"/>
              </a:rPr>
              <a:t>Informatica per innovare i prodotti</a:t>
            </a:r>
          </a:p>
          <a:p>
            <a:pPr marL="342900" indent="-342900" algn="ctr">
              <a:buFont typeface="+mj-lt"/>
              <a:buAutoNum type="alphaLcPeriod"/>
            </a:pPr>
            <a:r>
              <a:rPr lang="it-IT" dirty="0" smtClean="0">
                <a:solidFill>
                  <a:srgbClr val="008000"/>
                </a:solidFill>
                <a:latin typeface="Tahoma"/>
                <a:cs typeface="Tahoma"/>
              </a:rPr>
              <a:t>I tre volti dell’apprendimento innovativo</a:t>
            </a:r>
            <a:endParaRPr lang="it-IT" dirty="0">
              <a:solidFill>
                <a:srgbClr val="008000"/>
              </a:solidFill>
              <a:latin typeface="Tahoma"/>
              <a:cs typeface="Tahoma"/>
            </a:endParaRPr>
          </a:p>
        </p:txBody>
      </p:sp>
    </p:spTree>
    <p:extLst>
      <p:ext uri="{BB962C8B-B14F-4D97-AF65-F5344CB8AC3E}">
        <p14:creationId xmlns:p14="http://schemas.microsoft.com/office/powerpoint/2010/main" val="4220137610"/>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spirale"/>
          <p:cNvPicPr>
            <a:picLocks noChangeAspect="1" noChangeArrowheads="1"/>
          </p:cNvPicPr>
          <p:nvPr/>
        </p:nvPicPr>
        <p:blipFill>
          <a:blip r:embed="rId2" cstate="email">
            <a:alphaModFix/>
            <a:extLst>
              <a:ext uri="{28A0092B-C50C-407E-A947-70E740481C1C}">
                <a14:useLocalDpi xmlns:a14="http://schemas.microsoft.com/office/drawing/2010/main"/>
              </a:ext>
            </a:extLst>
          </a:blip>
          <a:srcRect/>
          <a:stretch>
            <a:fillRect/>
          </a:stretch>
        </p:blipFill>
        <p:spPr bwMode="auto">
          <a:xfrm>
            <a:off x="91374" y="127361"/>
            <a:ext cx="842706" cy="831774"/>
          </a:xfrm>
          <a:prstGeom prst="rect">
            <a:avLst/>
          </a:prstGeom>
          <a:noFill/>
          <a:ln w="9525">
            <a:noFill/>
            <a:miter lim="800000"/>
            <a:headEnd/>
            <a:tailEnd/>
          </a:ln>
        </p:spPr>
      </p:pic>
      <p:sp>
        <p:nvSpPr>
          <p:cNvPr id="7" name="Rettangolo 6"/>
          <p:cNvSpPr/>
          <p:nvPr/>
        </p:nvSpPr>
        <p:spPr>
          <a:xfrm>
            <a:off x="127303" y="127359"/>
            <a:ext cx="761454" cy="762000"/>
          </a:xfrm>
          <a:prstGeom prst="rect">
            <a:avLst/>
          </a:prstGeom>
          <a:no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500" b="1" dirty="0" smtClean="0">
                <a:solidFill>
                  <a:srgbClr val="000090"/>
                </a:solidFill>
                <a:latin typeface="Tahoma"/>
                <a:cs typeface="Tahoma"/>
              </a:rPr>
              <a:t>MARCO GALLERI </a:t>
            </a:r>
            <a:endParaRPr lang="it-IT" sz="500" dirty="0" smtClean="0">
              <a:solidFill>
                <a:srgbClr val="000090"/>
              </a:solidFill>
              <a:latin typeface="Tahoma"/>
              <a:cs typeface="Tahoma"/>
            </a:endParaRPr>
          </a:p>
          <a:p>
            <a:pPr algn="ctr"/>
            <a:endParaRPr lang="it-IT" sz="500" dirty="0" smtClean="0">
              <a:solidFill>
                <a:srgbClr val="000090"/>
              </a:solidFill>
              <a:latin typeface="Tahoma"/>
              <a:cs typeface="Tahoma"/>
            </a:endParaRPr>
          </a:p>
          <a:p>
            <a:pPr algn="ctr"/>
            <a:r>
              <a:rPr lang="it-IT" sz="500" dirty="0">
                <a:solidFill>
                  <a:srgbClr val="000090"/>
                </a:solidFill>
                <a:latin typeface="Tahoma"/>
                <a:cs typeface="Tahoma"/>
              </a:rPr>
              <a:t>s</a:t>
            </a:r>
            <a:r>
              <a:rPr lang="it-IT" sz="500" dirty="0" smtClean="0">
                <a:solidFill>
                  <a:srgbClr val="000090"/>
                </a:solidFill>
                <a:latin typeface="Tahoma"/>
                <a:cs typeface="Tahoma"/>
              </a:rPr>
              <a:t>trategia</a:t>
            </a:r>
          </a:p>
          <a:p>
            <a:pPr algn="ctr"/>
            <a:r>
              <a:rPr lang="it-IT" sz="500" dirty="0">
                <a:solidFill>
                  <a:srgbClr val="000090"/>
                </a:solidFill>
                <a:latin typeface="Tahoma"/>
                <a:cs typeface="Tahoma"/>
              </a:rPr>
              <a:t>o</a:t>
            </a:r>
            <a:r>
              <a:rPr lang="it-IT" sz="500" dirty="0" smtClean="0">
                <a:solidFill>
                  <a:srgbClr val="000090"/>
                </a:solidFill>
                <a:latin typeface="Tahoma"/>
                <a:cs typeface="Tahoma"/>
              </a:rPr>
              <a:t>rganizzazione </a:t>
            </a:r>
          </a:p>
          <a:p>
            <a:pPr algn="ctr"/>
            <a:r>
              <a:rPr lang="it-IT" sz="500" dirty="0" smtClean="0">
                <a:solidFill>
                  <a:srgbClr val="000090"/>
                </a:solidFill>
                <a:latin typeface="Tahoma"/>
                <a:cs typeface="Tahoma"/>
              </a:rPr>
              <a:t>comunicazione </a:t>
            </a:r>
          </a:p>
          <a:p>
            <a:pPr algn="ctr"/>
            <a:r>
              <a:rPr lang="it-IT" sz="500" dirty="0">
                <a:solidFill>
                  <a:srgbClr val="000090"/>
                </a:solidFill>
                <a:latin typeface="Tahoma"/>
                <a:cs typeface="Tahoma"/>
              </a:rPr>
              <a:t>m</a:t>
            </a:r>
            <a:r>
              <a:rPr lang="it-IT" sz="500" dirty="0" smtClean="0">
                <a:solidFill>
                  <a:srgbClr val="000090"/>
                </a:solidFill>
                <a:latin typeface="Tahoma"/>
                <a:cs typeface="Tahoma"/>
              </a:rPr>
              <a:t>arketing</a:t>
            </a:r>
          </a:p>
        </p:txBody>
      </p:sp>
      <p:sp>
        <p:nvSpPr>
          <p:cNvPr id="14" name="Cornice 13"/>
          <p:cNvSpPr/>
          <p:nvPr/>
        </p:nvSpPr>
        <p:spPr>
          <a:xfrm>
            <a:off x="914127" y="127361"/>
            <a:ext cx="7315473" cy="787039"/>
          </a:xfrm>
          <a:prstGeom prst="frame">
            <a:avLst>
              <a:gd name="adj1" fmla="val 3611"/>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600" b="1" dirty="0" smtClean="0">
                <a:solidFill>
                  <a:srgbClr val="000090"/>
                </a:solidFill>
                <a:latin typeface="BlairMdITC TT-Medium"/>
                <a:cs typeface="BlairMdITC TT-Medium"/>
              </a:rPr>
              <a:t>FONTI</a:t>
            </a:r>
            <a:endParaRPr lang="it-IT" sz="1000" dirty="0">
              <a:solidFill>
                <a:srgbClr val="000090"/>
              </a:solidFill>
              <a:latin typeface="BlairMdITC TT-Medium"/>
              <a:cs typeface="BlairMdITC TT-Medium"/>
            </a:endParaRPr>
          </a:p>
        </p:txBody>
      </p:sp>
      <p:pic>
        <p:nvPicPr>
          <p:cNvPr id="28" name="Picture 4" descr="spirale"/>
          <p:cNvPicPr>
            <a:picLocks noChangeAspect="1" noChangeArrowheads="1"/>
          </p:cNvPicPr>
          <p:nvPr/>
        </p:nvPicPr>
        <p:blipFill>
          <a:blip r:embed="rId2" cstate="email">
            <a:alphaModFix/>
            <a:extLst>
              <a:ext uri="{28A0092B-C50C-407E-A947-70E740481C1C}">
                <a14:useLocalDpi xmlns:a14="http://schemas.microsoft.com/office/drawing/2010/main"/>
              </a:ext>
            </a:extLst>
          </a:blip>
          <a:srcRect/>
          <a:stretch>
            <a:fillRect/>
          </a:stretch>
        </p:blipFill>
        <p:spPr bwMode="auto">
          <a:xfrm rot="10800000">
            <a:off x="8229600" y="127358"/>
            <a:ext cx="842706" cy="831775"/>
          </a:xfrm>
          <a:prstGeom prst="rect">
            <a:avLst/>
          </a:prstGeom>
          <a:noFill/>
          <a:ln w="9525">
            <a:noFill/>
            <a:miter lim="800000"/>
            <a:headEnd/>
            <a:tailEnd/>
          </a:ln>
        </p:spPr>
      </p:pic>
      <p:sp>
        <p:nvSpPr>
          <p:cNvPr id="29" name="Rettangolo 28"/>
          <p:cNvSpPr/>
          <p:nvPr/>
        </p:nvSpPr>
        <p:spPr>
          <a:xfrm>
            <a:off x="8229601" y="127361"/>
            <a:ext cx="842706" cy="831774"/>
          </a:xfrm>
          <a:prstGeom prst="rect">
            <a:avLst/>
          </a:prstGeom>
          <a:no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000" b="1" dirty="0" smtClean="0">
                <a:solidFill>
                  <a:srgbClr val="000090"/>
                </a:solidFill>
                <a:latin typeface="Tahoma"/>
                <a:cs typeface="Tahoma"/>
              </a:rPr>
              <a:t> IV/2013</a:t>
            </a:r>
          </a:p>
        </p:txBody>
      </p:sp>
      <p:pic>
        <p:nvPicPr>
          <p:cNvPr id="11" name="Immagine 10" descr="Galleria d'arte 1.jpg"/>
          <p:cNvPicPr>
            <a:picLocks noChangeAspect="1"/>
          </p:cNvPicPr>
          <p:nvPr/>
        </p:nvPicPr>
        <p:blipFill>
          <a:blip r:embed="rId3">
            <a:alphaModFix amt="25000"/>
          </a:blip>
          <a:stretch>
            <a:fillRect/>
          </a:stretch>
        </p:blipFill>
        <p:spPr>
          <a:xfrm>
            <a:off x="1077416" y="127359"/>
            <a:ext cx="6934200" cy="831774"/>
          </a:xfrm>
          <a:prstGeom prst="rect">
            <a:avLst/>
          </a:prstGeom>
        </p:spPr>
      </p:pic>
      <p:sp>
        <p:nvSpPr>
          <p:cNvPr id="2" name="Rettangolo 1"/>
          <p:cNvSpPr/>
          <p:nvPr/>
        </p:nvSpPr>
        <p:spPr>
          <a:xfrm>
            <a:off x="178103" y="1700808"/>
            <a:ext cx="4233114" cy="2585323"/>
          </a:xfrm>
          <a:prstGeom prst="rect">
            <a:avLst/>
          </a:prstGeom>
        </p:spPr>
        <p:txBody>
          <a:bodyPr wrap="square">
            <a:spAutoFit/>
          </a:bodyPr>
          <a:lstStyle/>
          <a:p>
            <a:pPr algn="ctr"/>
            <a:r>
              <a:rPr lang="it-IT" b="1" dirty="0">
                <a:solidFill>
                  <a:srgbClr val="000090"/>
                </a:solidFill>
                <a:latin typeface="Tahoma"/>
                <a:cs typeface="Tahoma"/>
              </a:rPr>
              <a:t>di </a:t>
            </a:r>
            <a:r>
              <a:rPr lang="it-IT" b="1" dirty="0" smtClean="0">
                <a:solidFill>
                  <a:srgbClr val="000090"/>
                </a:solidFill>
                <a:latin typeface="Tahoma"/>
                <a:cs typeface="Tahoma"/>
              </a:rPr>
              <a:t>stampa</a:t>
            </a:r>
            <a:endParaRPr lang="it-IT" b="1" dirty="0">
              <a:solidFill>
                <a:srgbClr val="000090"/>
              </a:solidFill>
              <a:latin typeface="Tahoma"/>
              <a:cs typeface="Tahoma"/>
            </a:endParaRPr>
          </a:p>
          <a:p>
            <a:pPr algn="ctr"/>
            <a:r>
              <a:rPr lang="it-IT" dirty="0">
                <a:solidFill>
                  <a:srgbClr val="000090"/>
                </a:solidFill>
                <a:latin typeface="Tahoma"/>
                <a:cs typeface="Tahoma"/>
              </a:rPr>
              <a:t>del </a:t>
            </a:r>
            <a:r>
              <a:rPr lang="it-IT" dirty="0" smtClean="0">
                <a:solidFill>
                  <a:srgbClr val="000090"/>
                </a:solidFill>
                <a:latin typeface="Tahoma"/>
                <a:cs typeface="Tahoma"/>
              </a:rPr>
              <a:t>marzo 2013</a:t>
            </a:r>
          </a:p>
          <a:p>
            <a:pPr algn="ctr"/>
            <a:endParaRPr lang="it-IT" dirty="0" smtClean="0">
              <a:solidFill>
                <a:srgbClr val="000090"/>
              </a:solidFill>
              <a:latin typeface="Tahoma"/>
              <a:cs typeface="Tahoma"/>
            </a:endParaRPr>
          </a:p>
          <a:p>
            <a:pPr marL="285750" indent="-285750" algn="ctr">
              <a:buFont typeface="Arial"/>
              <a:buChar char="•"/>
            </a:pPr>
            <a:r>
              <a:rPr lang="it-IT" dirty="0" smtClean="0">
                <a:solidFill>
                  <a:srgbClr val="FF0000"/>
                </a:solidFill>
                <a:latin typeface="Tahoma"/>
                <a:cs typeface="Tahoma"/>
              </a:rPr>
              <a:t>Banca d’Italia</a:t>
            </a:r>
          </a:p>
          <a:p>
            <a:pPr marL="285750" indent="-285750" algn="ctr">
              <a:buFont typeface="Arial"/>
              <a:buChar char="•"/>
            </a:pPr>
            <a:r>
              <a:rPr lang="it-IT" dirty="0" smtClean="0">
                <a:solidFill>
                  <a:srgbClr val="000090"/>
                </a:solidFill>
                <a:latin typeface="Tahoma"/>
                <a:cs typeface="Tahoma"/>
              </a:rPr>
              <a:t>HBR Italia</a:t>
            </a:r>
          </a:p>
          <a:p>
            <a:pPr marL="285750" indent="-285750" algn="ctr">
              <a:buFont typeface="Arial"/>
              <a:buChar char="•"/>
            </a:pPr>
            <a:r>
              <a:rPr lang="it-IT" dirty="0" smtClean="0">
                <a:solidFill>
                  <a:srgbClr val="FF0000"/>
                </a:solidFill>
                <a:latin typeface="Tahoma"/>
                <a:cs typeface="Tahoma"/>
              </a:rPr>
              <a:t>International </a:t>
            </a:r>
            <a:r>
              <a:rPr lang="it-IT" dirty="0" err="1" smtClean="0">
                <a:solidFill>
                  <a:srgbClr val="FF0000"/>
                </a:solidFill>
                <a:latin typeface="Tahoma"/>
                <a:cs typeface="Tahoma"/>
              </a:rPr>
              <a:t>Herald</a:t>
            </a:r>
            <a:r>
              <a:rPr lang="it-IT" dirty="0" smtClean="0">
                <a:solidFill>
                  <a:srgbClr val="FF0000"/>
                </a:solidFill>
                <a:latin typeface="Tahoma"/>
                <a:cs typeface="Tahoma"/>
              </a:rPr>
              <a:t> Tribune (FRA)</a:t>
            </a:r>
          </a:p>
          <a:p>
            <a:pPr marL="285750" indent="-285750" algn="ctr">
              <a:buFont typeface="Arial"/>
              <a:buChar char="•"/>
            </a:pPr>
            <a:r>
              <a:rPr lang="it-IT" dirty="0" smtClean="0">
                <a:solidFill>
                  <a:srgbClr val="000090"/>
                </a:solidFill>
                <a:latin typeface="Tahoma"/>
                <a:cs typeface="Tahoma"/>
              </a:rPr>
              <a:t>Le Monde </a:t>
            </a:r>
            <a:r>
              <a:rPr lang="it-IT" dirty="0" err="1" smtClean="0">
                <a:solidFill>
                  <a:srgbClr val="000090"/>
                </a:solidFill>
                <a:latin typeface="Tahoma"/>
                <a:cs typeface="Tahoma"/>
              </a:rPr>
              <a:t>Diplomatique</a:t>
            </a:r>
            <a:r>
              <a:rPr lang="it-IT" dirty="0" smtClean="0">
                <a:solidFill>
                  <a:srgbClr val="000090"/>
                </a:solidFill>
                <a:latin typeface="Tahoma"/>
                <a:cs typeface="Tahoma"/>
              </a:rPr>
              <a:t> (FRA)</a:t>
            </a:r>
          </a:p>
          <a:p>
            <a:pPr marL="285750" indent="-285750" algn="ctr">
              <a:buFont typeface="Arial"/>
              <a:buChar char="•"/>
            </a:pPr>
            <a:r>
              <a:rPr lang="it-IT" dirty="0" smtClean="0">
                <a:solidFill>
                  <a:srgbClr val="FF0000"/>
                </a:solidFill>
                <a:latin typeface="Tahoma"/>
                <a:cs typeface="Tahoma"/>
              </a:rPr>
              <a:t>Le Scienze</a:t>
            </a:r>
          </a:p>
          <a:p>
            <a:pPr marL="285750" indent="-285750" algn="ctr">
              <a:buFont typeface="Arial"/>
              <a:buChar char="•"/>
            </a:pPr>
            <a:r>
              <a:rPr lang="it-IT" dirty="0" smtClean="0">
                <a:solidFill>
                  <a:srgbClr val="000090"/>
                </a:solidFill>
                <a:latin typeface="Tahoma"/>
                <a:cs typeface="Tahoma"/>
              </a:rPr>
              <a:t>Limes</a:t>
            </a:r>
            <a:endParaRPr lang="it-IT" dirty="0">
              <a:solidFill>
                <a:srgbClr val="000090"/>
              </a:solidFill>
              <a:latin typeface="Tahoma"/>
              <a:cs typeface="Tahoma"/>
            </a:endParaRPr>
          </a:p>
        </p:txBody>
      </p:sp>
      <p:sp>
        <p:nvSpPr>
          <p:cNvPr id="3" name="CasellaDiTesto 2"/>
          <p:cNvSpPr txBox="1"/>
          <p:nvPr/>
        </p:nvSpPr>
        <p:spPr>
          <a:xfrm>
            <a:off x="4411217" y="1018676"/>
            <a:ext cx="4661090" cy="5755423"/>
          </a:xfrm>
          <a:prstGeom prst="rect">
            <a:avLst/>
          </a:prstGeom>
          <a:noFill/>
        </p:spPr>
        <p:txBody>
          <a:bodyPr wrap="square" rtlCol="0">
            <a:spAutoFit/>
          </a:bodyPr>
          <a:lstStyle/>
          <a:p>
            <a:pPr algn="ctr"/>
            <a:r>
              <a:rPr lang="it-IT" sz="1600" b="1" dirty="0">
                <a:solidFill>
                  <a:srgbClr val="000090"/>
                </a:solidFill>
                <a:latin typeface="Tahoma"/>
                <a:cs typeface="Tahoma"/>
              </a:rPr>
              <a:t>da </a:t>
            </a:r>
            <a:r>
              <a:rPr lang="it-IT" sz="1600" b="1" dirty="0" smtClean="0">
                <a:solidFill>
                  <a:srgbClr val="000090"/>
                </a:solidFill>
                <a:latin typeface="Tahoma"/>
                <a:cs typeface="Tahoma"/>
              </a:rPr>
              <a:t>libri</a:t>
            </a:r>
          </a:p>
          <a:p>
            <a:pPr algn="ctr"/>
            <a:r>
              <a:rPr lang="it-IT" sz="1600" dirty="0" smtClean="0">
                <a:solidFill>
                  <a:srgbClr val="000090"/>
                </a:solidFill>
                <a:latin typeface="Tahoma"/>
                <a:cs typeface="Tahoma"/>
              </a:rPr>
              <a:t>(cronologia inversa)</a:t>
            </a:r>
            <a:endParaRPr lang="it-IT" sz="1600" dirty="0">
              <a:solidFill>
                <a:srgbClr val="000090"/>
              </a:solidFill>
              <a:latin typeface="Tahoma"/>
              <a:cs typeface="Tahoma"/>
            </a:endParaRPr>
          </a:p>
          <a:p>
            <a:pPr algn="ctr"/>
            <a:endParaRPr lang="it-IT" sz="1600" b="1" dirty="0" smtClean="0">
              <a:solidFill>
                <a:srgbClr val="000090"/>
              </a:solidFill>
              <a:latin typeface="Tahoma"/>
              <a:cs typeface="Tahoma"/>
            </a:endParaRPr>
          </a:p>
          <a:p>
            <a:pPr marL="285750" indent="-285750" algn="ctr">
              <a:buFont typeface="Arial"/>
              <a:buChar char="•"/>
            </a:pPr>
            <a:r>
              <a:rPr lang="it-IT" sz="1600" i="1" dirty="0" smtClean="0">
                <a:solidFill>
                  <a:srgbClr val="FF0000"/>
                </a:solidFill>
                <a:latin typeface="Tahoma"/>
                <a:cs typeface="Tahoma"/>
              </a:rPr>
              <a:t>Pettegolezzi e reputazione</a:t>
            </a:r>
          </a:p>
          <a:p>
            <a:pPr algn="ctr"/>
            <a:r>
              <a:rPr lang="it-IT" sz="1600" dirty="0" smtClean="0">
                <a:solidFill>
                  <a:srgbClr val="FF0000"/>
                </a:solidFill>
                <a:latin typeface="Tahoma"/>
                <a:cs typeface="Tahoma"/>
              </a:rPr>
              <a:t>N. </a:t>
            </a:r>
            <a:r>
              <a:rPr lang="it-IT" sz="1600" dirty="0" err="1" smtClean="0">
                <a:solidFill>
                  <a:srgbClr val="FF0000"/>
                </a:solidFill>
                <a:latin typeface="Tahoma"/>
                <a:cs typeface="Tahoma"/>
              </a:rPr>
              <a:t>Cavazza</a:t>
            </a:r>
            <a:r>
              <a:rPr lang="it-IT" sz="1600" dirty="0" smtClean="0">
                <a:solidFill>
                  <a:srgbClr val="FF0000"/>
                </a:solidFill>
                <a:latin typeface="Tahoma"/>
                <a:cs typeface="Tahoma"/>
              </a:rPr>
              <a:t>, 2012</a:t>
            </a:r>
          </a:p>
          <a:p>
            <a:pPr marL="285750" indent="-285750" algn="ctr">
              <a:buFont typeface="Arial"/>
              <a:buChar char="•"/>
            </a:pPr>
            <a:r>
              <a:rPr lang="it-IT" sz="1600" i="1" dirty="0" smtClean="0">
                <a:solidFill>
                  <a:srgbClr val="000090"/>
                </a:solidFill>
                <a:latin typeface="Tahoma"/>
                <a:cs typeface="Tahoma"/>
              </a:rPr>
              <a:t>Il </a:t>
            </a:r>
            <a:r>
              <a:rPr lang="it-IT" sz="1600" i="1" dirty="0">
                <a:solidFill>
                  <a:srgbClr val="000090"/>
                </a:solidFill>
                <a:latin typeface="Tahoma"/>
                <a:cs typeface="Tahoma"/>
              </a:rPr>
              <a:t>brand</a:t>
            </a:r>
          </a:p>
          <a:p>
            <a:pPr marL="285750" indent="-285750" algn="ctr"/>
            <a:r>
              <a:rPr lang="it-IT" sz="1600" dirty="0">
                <a:solidFill>
                  <a:srgbClr val="000090"/>
                </a:solidFill>
                <a:latin typeface="Tahoma"/>
                <a:cs typeface="Tahoma"/>
              </a:rPr>
              <a:t>V. Gabrielli, </a:t>
            </a:r>
            <a:r>
              <a:rPr lang="it-IT" sz="1600" dirty="0" smtClean="0">
                <a:solidFill>
                  <a:srgbClr val="000090"/>
                </a:solidFill>
                <a:latin typeface="Tahoma"/>
                <a:cs typeface="Tahoma"/>
              </a:rPr>
              <a:t>2012</a:t>
            </a:r>
          </a:p>
          <a:p>
            <a:pPr marL="285750" indent="-285750" algn="ctr">
              <a:buFont typeface="Arial"/>
              <a:buChar char="•"/>
            </a:pPr>
            <a:r>
              <a:rPr lang="it-IT" sz="1600" i="1" dirty="0" smtClean="0">
                <a:solidFill>
                  <a:srgbClr val="FF0000"/>
                </a:solidFill>
                <a:latin typeface="Tahoma"/>
                <a:cs typeface="Tahoma"/>
              </a:rPr>
              <a:t>L’analisi </a:t>
            </a:r>
            <a:r>
              <a:rPr lang="it-IT" sz="1600" i="1" dirty="0">
                <a:solidFill>
                  <a:srgbClr val="FF0000"/>
                </a:solidFill>
                <a:latin typeface="Tahoma"/>
                <a:cs typeface="Tahoma"/>
              </a:rPr>
              <a:t>strategica per le decisioni aziendali</a:t>
            </a:r>
          </a:p>
          <a:p>
            <a:pPr algn="ctr"/>
            <a:r>
              <a:rPr lang="it-IT" sz="1600" dirty="0" smtClean="0">
                <a:solidFill>
                  <a:srgbClr val="FF0000"/>
                </a:solidFill>
                <a:latin typeface="Tahoma"/>
                <a:cs typeface="Tahoma"/>
              </a:rPr>
              <a:t>R.M</a:t>
            </a:r>
            <a:r>
              <a:rPr lang="it-IT" sz="1600" dirty="0">
                <a:solidFill>
                  <a:srgbClr val="FF0000"/>
                </a:solidFill>
                <a:latin typeface="Tahoma"/>
                <a:cs typeface="Tahoma"/>
              </a:rPr>
              <a:t>. Grant, </a:t>
            </a:r>
            <a:r>
              <a:rPr lang="it-IT" sz="1600" dirty="0" smtClean="0">
                <a:solidFill>
                  <a:srgbClr val="FF0000"/>
                </a:solidFill>
                <a:latin typeface="Tahoma"/>
                <a:cs typeface="Tahoma"/>
              </a:rPr>
              <a:t>2010</a:t>
            </a:r>
          </a:p>
          <a:p>
            <a:pPr algn="ctr">
              <a:buFont typeface="Arial"/>
              <a:buChar char="•"/>
            </a:pPr>
            <a:r>
              <a:rPr lang="it-IT" sz="1600" i="1" dirty="0" smtClean="0">
                <a:solidFill>
                  <a:srgbClr val="000090"/>
                </a:solidFill>
                <a:latin typeface="Tahoma"/>
                <a:cs typeface="Tahoma"/>
              </a:rPr>
              <a:t>Marketing e fiducia</a:t>
            </a:r>
          </a:p>
          <a:p>
            <a:pPr algn="ctr"/>
            <a:r>
              <a:rPr lang="it-IT" sz="1600" dirty="0" smtClean="0">
                <a:solidFill>
                  <a:srgbClr val="000090"/>
                </a:solidFill>
                <a:latin typeface="Tahoma"/>
                <a:cs typeface="Tahoma"/>
              </a:rPr>
              <a:t>S. Castaldo, 2009</a:t>
            </a:r>
          </a:p>
          <a:p>
            <a:pPr marL="285750" indent="-285750" algn="ctr">
              <a:buFont typeface="Arial"/>
              <a:buChar char="•"/>
            </a:pPr>
            <a:r>
              <a:rPr lang="it-IT" sz="1600" i="1" dirty="0" smtClean="0">
                <a:solidFill>
                  <a:srgbClr val="FF0000"/>
                </a:solidFill>
                <a:latin typeface="Tahoma"/>
                <a:cs typeface="Tahoma"/>
              </a:rPr>
              <a:t>L’intervista</a:t>
            </a:r>
          </a:p>
          <a:p>
            <a:pPr algn="ctr"/>
            <a:r>
              <a:rPr lang="it-IT" sz="1600" dirty="0" smtClean="0">
                <a:solidFill>
                  <a:srgbClr val="FF0000"/>
                </a:solidFill>
                <a:latin typeface="Tahoma"/>
                <a:cs typeface="Tahoma"/>
              </a:rPr>
              <a:t>J.C. Kaufmann, 2009</a:t>
            </a:r>
          </a:p>
          <a:p>
            <a:pPr marL="285750" indent="-285750" algn="ctr">
              <a:buFont typeface="Arial"/>
              <a:buChar char="•"/>
            </a:pPr>
            <a:r>
              <a:rPr lang="it-IT" sz="1600" i="1" dirty="0" smtClean="0">
                <a:solidFill>
                  <a:srgbClr val="000090"/>
                </a:solidFill>
                <a:latin typeface="Tahoma"/>
                <a:cs typeface="Tahoma"/>
              </a:rPr>
              <a:t>La leadership</a:t>
            </a:r>
          </a:p>
          <a:p>
            <a:pPr algn="ctr"/>
            <a:r>
              <a:rPr lang="it-IT" sz="1600" dirty="0" smtClean="0">
                <a:solidFill>
                  <a:srgbClr val="000090"/>
                </a:solidFill>
                <a:latin typeface="Tahoma"/>
                <a:cs typeface="Tahoma"/>
              </a:rPr>
              <a:t>L</a:t>
            </a:r>
            <a:r>
              <a:rPr lang="it-IT" sz="1600" dirty="0">
                <a:solidFill>
                  <a:srgbClr val="000090"/>
                </a:solidFill>
                <a:latin typeface="Tahoma"/>
                <a:cs typeface="Tahoma"/>
              </a:rPr>
              <a:t>.</a:t>
            </a:r>
            <a:r>
              <a:rPr lang="it-IT" sz="1600" dirty="0" smtClean="0">
                <a:solidFill>
                  <a:srgbClr val="000090"/>
                </a:solidFill>
                <a:latin typeface="Tahoma"/>
                <a:cs typeface="Tahoma"/>
              </a:rPr>
              <a:t> Baird, 2008</a:t>
            </a:r>
          </a:p>
          <a:p>
            <a:pPr marL="285750" indent="-285750" algn="ctr">
              <a:buFont typeface="Arial"/>
              <a:buChar char="•"/>
            </a:pPr>
            <a:r>
              <a:rPr lang="it-IT" sz="1600" i="1" dirty="0" smtClean="0">
                <a:solidFill>
                  <a:srgbClr val="FF0000"/>
                </a:solidFill>
                <a:latin typeface="Tahoma"/>
                <a:cs typeface="Tahoma"/>
              </a:rPr>
              <a:t>La negoziazione</a:t>
            </a:r>
          </a:p>
          <a:p>
            <a:pPr algn="ctr"/>
            <a:r>
              <a:rPr lang="it-IT" sz="1600" dirty="0" smtClean="0">
                <a:solidFill>
                  <a:srgbClr val="FF0000"/>
                </a:solidFill>
                <a:latin typeface="Tahoma"/>
                <a:cs typeface="Tahoma"/>
              </a:rPr>
              <a:t>M.C. Aaron, 2008</a:t>
            </a:r>
          </a:p>
          <a:p>
            <a:pPr algn="ctr">
              <a:buFont typeface="Arial"/>
              <a:buChar char="•"/>
            </a:pPr>
            <a:r>
              <a:rPr lang="it-IT" sz="1600" i="1" dirty="0" smtClean="0">
                <a:solidFill>
                  <a:srgbClr val="000090"/>
                </a:solidFill>
                <a:latin typeface="Tahoma"/>
                <a:cs typeface="Tahoma"/>
              </a:rPr>
              <a:t>I dieci volti dell’innovazione</a:t>
            </a:r>
          </a:p>
          <a:p>
            <a:pPr algn="ctr"/>
            <a:r>
              <a:rPr lang="it-IT" sz="1600" dirty="0" smtClean="0">
                <a:solidFill>
                  <a:srgbClr val="000090"/>
                </a:solidFill>
                <a:latin typeface="Tahoma"/>
                <a:cs typeface="Tahoma"/>
              </a:rPr>
              <a:t>T. </a:t>
            </a:r>
            <a:r>
              <a:rPr lang="it-IT" sz="1600" dirty="0" err="1" smtClean="0">
                <a:solidFill>
                  <a:srgbClr val="000090"/>
                </a:solidFill>
                <a:latin typeface="Tahoma"/>
                <a:cs typeface="Tahoma"/>
              </a:rPr>
              <a:t>Kelley</a:t>
            </a:r>
            <a:r>
              <a:rPr lang="it-IT" sz="1600" dirty="0" smtClean="0">
                <a:solidFill>
                  <a:srgbClr val="000090"/>
                </a:solidFill>
                <a:latin typeface="Tahoma"/>
                <a:cs typeface="Tahoma"/>
              </a:rPr>
              <a:t>, 2006</a:t>
            </a:r>
          </a:p>
          <a:p>
            <a:pPr marL="285750" indent="-285750" algn="ctr">
              <a:buFont typeface="Arial"/>
              <a:buChar char="•"/>
            </a:pPr>
            <a:r>
              <a:rPr lang="it-IT" sz="1600" i="1" dirty="0">
                <a:solidFill>
                  <a:srgbClr val="FF0000"/>
                </a:solidFill>
                <a:latin typeface="Tahoma"/>
                <a:cs typeface="Tahoma"/>
              </a:rPr>
              <a:t>Come studiare le organizzazioni </a:t>
            </a:r>
            <a:r>
              <a:rPr lang="it-IT" sz="1600" dirty="0">
                <a:solidFill>
                  <a:srgbClr val="FF0000"/>
                </a:solidFill>
                <a:latin typeface="Tahoma"/>
                <a:cs typeface="Tahoma"/>
              </a:rPr>
              <a:t> </a:t>
            </a:r>
          </a:p>
          <a:p>
            <a:pPr algn="ctr"/>
            <a:r>
              <a:rPr lang="it-IT" sz="1600" dirty="0">
                <a:solidFill>
                  <a:srgbClr val="FF0000"/>
                </a:solidFill>
                <a:latin typeface="Tahoma"/>
                <a:cs typeface="Tahoma"/>
              </a:rPr>
              <a:t>G. Bonazzi, </a:t>
            </a:r>
            <a:r>
              <a:rPr lang="it-IT" sz="1600" dirty="0" smtClean="0">
                <a:solidFill>
                  <a:srgbClr val="FF0000"/>
                </a:solidFill>
                <a:latin typeface="Tahoma"/>
                <a:cs typeface="Tahoma"/>
              </a:rPr>
              <a:t>2006</a:t>
            </a:r>
          </a:p>
          <a:p>
            <a:pPr marL="285750" indent="-285750" algn="ctr">
              <a:buFont typeface="Arial"/>
              <a:buChar char="•"/>
            </a:pPr>
            <a:r>
              <a:rPr lang="it-IT" sz="1600" i="1" dirty="0" smtClean="0">
                <a:solidFill>
                  <a:srgbClr val="000090"/>
                </a:solidFill>
                <a:latin typeface="Tahoma"/>
                <a:cs typeface="Tahoma"/>
              </a:rPr>
              <a:t>Le vie della scoperta scientifica</a:t>
            </a:r>
          </a:p>
          <a:p>
            <a:pPr algn="ctr"/>
            <a:r>
              <a:rPr lang="it-IT" sz="1600" dirty="0" smtClean="0">
                <a:solidFill>
                  <a:srgbClr val="000090"/>
                </a:solidFill>
                <a:latin typeface="Tahoma"/>
                <a:cs typeface="Tahoma"/>
              </a:rPr>
              <a:t>AA.VV., 2004</a:t>
            </a:r>
          </a:p>
        </p:txBody>
      </p:sp>
    </p:spTree>
    <p:extLst>
      <p:ext uri="{BB962C8B-B14F-4D97-AF65-F5344CB8AC3E}">
        <p14:creationId xmlns:p14="http://schemas.microsoft.com/office/powerpoint/2010/main" val="2663534996"/>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0" y="6248400"/>
            <a:ext cx="9144000" cy="609600"/>
          </a:xfrm>
          <a:prstGeom prst="rect">
            <a:avLst/>
          </a:prstGeom>
          <a:solidFill>
            <a:srgbClr val="FDFBC9"/>
          </a:solid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200" dirty="0" smtClean="0">
                <a:solidFill>
                  <a:srgbClr val="000090"/>
                </a:solidFill>
                <a:latin typeface="Tahoma"/>
                <a:cs typeface="Tahoma"/>
              </a:rPr>
              <a:t>MARCO GALLERI strategia, organizzazione, comunicazione, marketing. www.marcogalleri.it</a:t>
            </a:r>
          </a:p>
        </p:txBody>
      </p:sp>
      <p:pic>
        <p:nvPicPr>
          <p:cNvPr id="8" name="Picture 4" descr="spiral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6248400"/>
            <a:ext cx="617612" cy="609600"/>
          </a:xfrm>
          <a:prstGeom prst="rect">
            <a:avLst/>
          </a:prstGeom>
          <a:noFill/>
          <a:ln w="9525">
            <a:noFill/>
            <a:miter lim="800000"/>
            <a:headEnd/>
            <a:tailEnd/>
          </a:ln>
        </p:spPr>
      </p:pic>
      <p:sp>
        <p:nvSpPr>
          <p:cNvPr id="9" name="Segnaposto contenuto 2"/>
          <p:cNvSpPr>
            <a:spLocks noGrp="1"/>
          </p:cNvSpPr>
          <p:nvPr>
            <p:ph idx="1"/>
          </p:nvPr>
        </p:nvSpPr>
        <p:spPr>
          <a:xfrm>
            <a:off x="107505" y="692696"/>
            <a:ext cx="7560840" cy="5472608"/>
          </a:xfrm>
        </p:spPr>
        <p:txBody>
          <a:bodyPr>
            <a:noAutofit/>
          </a:bodyPr>
          <a:lstStyle/>
          <a:p>
            <a:pPr marL="228600" indent="-228600" algn="just">
              <a:buFont typeface="+mj-lt"/>
              <a:buAutoNum type="alphaLcPeriod"/>
            </a:pPr>
            <a:r>
              <a:rPr lang="it-IT" sz="1800" dirty="0">
                <a:solidFill>
                  <a:srgbClr val="FF0000"/>
                </a:solidFill>
                <a:latin typeface="Tahoma"/>
                <a:cs typeface="Tahoma"/>
              </a:rPr>
              <a:t>Siria: a un passo dalla guerra </a:t>
            </a:r>
            <a:r>
              <a:rPr lang="it-IT" sz="1800" dirty="0" smtClean="0">
                <a:solidFill>
                  <a:srgbClr val="FF0000"/>
                </a:solidFill>
                <a:latin typeface="Tahoma"/>
                <a:cs typeface="Tahoma"/>
              </a:rPr>
              <a:t>mondiale </a:t>
            </a:r>
            <a:r>
              <a:rPr lang="it-IT" sz="1800" dirty="0" smtClean="0">
                <a:solidFill>
                  <a:srgbClr val="000090"/>
                </a:solidFill>
                <a:latin typeface="Tahoma"/>
                <a:cs typeface="Tahoma"/>
              </a:rPr>
              <a:t>- a firma del direttore della National </a:t>
            </a:r>
            <a:r>
              <a:rPr lang="it-IT" sz="1800" dirty="0" err="1" smtClean="0">
                <a:solidFill>
                  <a:srgbClr val="000090"/>
                </a:solidFill>
                <a:latin typeface="Tahoma"/>
                <a:cs typeface="Tahoma"/>
              </a:rPr>
              <a:t>Research</a:t>
            </a:r>
            <a:r>
              <a:rPr lang="it-IT" sz="1800" dirty="0" smtClean="0">
                <a:solidFill>
                  <a:srgbClr val="000090"/>
                </a:solidFill>
                <a:latin typeface="Tahoma"/>
                <a:cs typeface="Tahoma"/>
              </a:rPr>
              <a:t> </a:t>
            </a:r>
            <a:r>
              <a:rPr lang="it-IT" sz="1800" dirty="0" err="1" smtClean="0">
                <a:solidFill>
                  <a:srgbClr val="000090"/>
                </a:solidFill>
                <a:latin typeface="Tahoma"/>
                <a:cs typeface="Tahoma"/>
              </a:rPr>
              <a:t>University</a:t>
            </a:r>
            <a:r>
              <a:rPr lang="it-IT" sz="1800" dirty="0" smtClean="0">
                <a:solidFill>
                  <a:srgbClr val="000090"/>
                </a:solidFill>
                <a:latin typeface="Tahoma"/>
                <a:cs typeface="Tahoma"/>
              </a:rPr>
              <a:t> </a:t>
            </a:r>
            <a:r>
              <a:rPr lang="it-IT" sz="1800" dirty="0" err="1" smtClean="0">
                <a:solidFill>
                  <a:srgbClr val="000090"/>
                </a:solidFill>
                <a:latin typeface="Tahoma"/>
                <a:cs typeface="Tahoma"/>
              </a:rPr>
              <a:t>Higher</a:t>
            </a:r>
            <a:r>
              <a:rPr lang="it-IT" sz="1800" dirty="0" smtClean="0">
                <a:solidFill>
                  <a:srgbClr val="000090"/>
                </a:solidFill>
                <a:latin typeface="Tahoma"/>
                <a:cs typeface="Tahoma"/>
              </a:rPr>
              <a:t> School of </a:t>
            </a:r>
            <a:r>
              <a:rPr lang="it-IT" sz="1800" dirty="0" err="1" smtClean="0">
                <a:solidFill>
                  <a:srgbClr val="000090"/>
                </a:solidFill>
                <a:latin typeface="Tahoma"/>
                <a:cs typeface="Tahoma"/>
              </a:rPr>
              <a:t>Economics</a:t>
            </a:r>
            <a:r>
              <a:rPr lang="it-IT" sz="1800" dirty="0" smtClean="0">
                <a:solidFill>
                  <a:srgbClr val="000090"/>
                </a:solidFill>
                <a:latin typeface="Tahoma"/>
                <a:cs typeface="Tahoma"/>
              </a:rPr>
              <a:t> - è tratto dall’ultimo </a:t>
            </a:r>
            <a:r>
              <a:rPr lang="it-IT" sz="1800" dirty="0" smtClean="0">
                <a:solidFill>
                  <a:srgbClr val="0000FF"/>
                </a:solidFill>
                <a:latin typeface="Tahoma"/>
                <a:cs typeface="Tahoma"/>
              </a:rPr>
              <a:t>Limes</a:t>
            </a:r>
            <a:r>
              <a:rPr lang="it-IT" sz="1800" dirty="0" smtClean="0">
                <a:solidFill>
                  <a:srgbClr val="000090"/>
                </a:solidFill>
                <a:latin typeface="Tahoma"/>
                <a:cs typeface="Tahoma"/>
              </a:rPr>
              <a:t>. Sostiene che se non scoppia una terza guerra mondiale è tutto merito di quegli arsenali nucleari che hanno già garantito in passato “l’equilibrio del terrore”. L’editoriale e l’intero numero sono (al solito) molto interessanti; suggerito l’acquisto (14 €).</a:t>
            </a:r>
          </a:p>
          <a:p>
            <a:pPr marL="228600" indent="-228600" algn="just">
              <a:buFont typeface="+mj-lt"/>
              <a:buAutoNum type="alphaLcPeriod"/>
            </a:pPr>
            <a:r>
              <a:rPr lang="it-IT" sz="1800" dirty="0" smtClean="0">
                <a:solidFill>
                  <a:srgbClr val="FF0000"/>
                </a:solidFill>
                <a:latin typeface="Tahoma"/>
                <a:cs typeface="Tahoma"/>
              </a:rPr>
              <a:t>Energia: il gas di scisto </a:t>
            </a:r>
            <a:r>
              <a:rPr lang="it-IT" sz="1800" dirty="0" smtClean="0">
                <a:solidFill>
                  <a:srgbClr val="000090"/>
                </a:solidFill>
                <a:latin typeface="Tahoma"/>
                <a:cs typeface="Tahoma"/>
              </a:rPr>
              <a:t>è comparso su </a:t>
            </a:r>
            <a:r>
              <a:rPr lang="it-IT" sz="1800" dirty="0" smtClean="0">
                <a:solidFill>
                  <a:srgbClr val="0000FF"/>
                </a:solidFill>
                <a:latin typeface="Tahoma"/>
                <a:cs typeface="Tahoma"/>
              </a:rPr>
              <a:t>Le Monde </a:t>
            </a:r>
            <a:r>
              <a:rPr lang="it-IT" sz="1800" dirty="0" err="1" smtClean="0">
                <a:solidFill>
                  <a:srgbClr val="0000FF"/>
                </a:solidFill>
                <a:latin typeface="Tahoma"/>
                <a:cs typeface="Tahoma"/>
              </a:rPr>
              <a:t>Diplomatique</a:t>
            </a:r>
            <a:r>
              <a:rPr lang="it-IT" sz="1800" dirty="0" smtClean="0">
                <a:solidFill>
                  <a:srgbClr val="000090"/>
                </a:solidFill>
                <a:latin typeface="Tahoma"/>
                <a:cs typeface="Tahoma"/>
              </a:rPr>
              <a:t>, a firma del direttore dell’</a:t>
            </a:r>
            <a:r>
              <a:rPr lang="it-IT" sz="1800" dirty="0" err="1" smtClean="0">
                <a:solidFill>
                  <a:srgbClr val="000090"/>
                </a:solidFill>
                <a:latin typeface="Tahoma"/>
                <a:cs typeface="Tahoma"/>
              </a:rPr>
              <a:t>Insitute</a:t>
            </a:r>
            <a:r>
              <a:rPr lang="it-IT" sz="1800" dirty="0" smtClean="0">
                <a:solidFill>
                  <a:srgbClr val="000090"/>
                </a:solidFill>
                <a:latin typeface="Tahoma"/>
                <a:cs typeface="Tahoma"/>
              </a:rPr>
              <a:t> for Policy </a:t>
            </a:r>
            <a:r>
              <a:rPr lang="it-IT" sz="1800" dirty="0" err="1" smtClean="0">
                <a:solidFill>
                  <a:srgbClr val="000090"/>
                </a:solidFill>
                <a:latin typeface="Tahoma"/>
                <a:cs typeface="Tahoma"/>
              </a:rPr>
              <a:t>Research</a:t>
            </a:r>
            <a:r>
              <a:rPr lang="it-IT" sz="1800" dirty="0" smtClean="0">
                <a:solidFill>
                  <a:srgbClr val="000090"/>
                </a:solidFill>
                <a:latin typeface="Tahoma"/>
                <a:cs typeface="Tahoma"/>
              </a:rPr>
              <a:t> and </a:t>
            </a:r>
            <a:r>
              <a:rPr lang="it-IT" sz="1800" dirty="0" err="1" smtClean="0">
                <a:solidFill>
                  <a:srgbClr val="000090"/>
                </a:solidFill>
                <a:latin typeface="Tahoma"/>
                <a:cs typeface="Tahoma"/>
              </a:rPr>
              <a:t>Developement</a:t>
            </a:r>
            <a:r>
              <a:rPr lang="it-IT" sz="1800" dirty="0" smtClean="0">
                <a:solidFill>
                  <a:srgbClr val="000090"/>
                </a:solidFill>
                <a:latin typeface="Tahoma"/>
                <a:cs typeface="Tahoma"/>
              </a:rPr>
              <a:t> di Brighton (GBR). Insinua che le grandi speranze sventolate su questa “nuova” fonte di energia (fratturazione idraulica) siano solo un fuoco di paglia finanziario e fa il punto sulle “vere” riserve di petrolio.</a:t>
            </a:r>
          </a:p>
          <a:p>
            <a:pPr marL="228600" indent="-228600" algn="just">
              <a:buFont typeface="+mj-lt"/>
              <a:buAutoNum type="alphaLcPeriod"/>
            </a:pPr>
            <a:r>
              <a:rPr lang="it-IT" sz="1800" dirty="0" smtClean="0">
                <a:solidFill>
                  <a:srgbClr val="FF0000"/>
                </a:solidFill>
                <a:latin typeface="Tahoma"/>
                <a:cs typeface="Tahoma"/>
              </a:rPr>
              <a:t>Banche italiane malsane </a:t>
            </a:r>
            <a:r>
              <a:rPr lang="it-IT" sz="1800" dirty="0" smtClean="0">
                <a:solidFill>
                  <a:srgbClr val="000090"/>
                </a:solidFill>
                <a:latin typeface="Tahoma"/>
                <a:cs typeface="Tahoma"/>
              </a:rPr>
              <a:t>è la preoccupante analisi comparsa sull’edizione francese dell’</a:t>
            </a:r>
            <a:r>
              <a:rPr lang="it-IT" sz="1800" dirty="0" smtClean="0">
                <a:solidFill>
                  <a:srgbClr val="0000FF"/>
                </a:solidFill>
                <a:latin typeface="Tahoma"/>
                <a:cs typeface="Tahoma"/>
              </a:rPr>
              <a:t>International </a:t>
            </a:r>
            <a:r>
              <a:rPr lang="it-IT" sz="1800" dirty="0" err="1" smtClean="0">
                <a:solidFill>
                  <a:srgbClr val="0000FF"/>
                </a:solidFill>
                <a:latin typeface="Tahoma"/>
                <a:cs typeface="Tahoma"/>
              </a:rPr>
              <a:t>Herald</a:t>
            </a:r>
            <a:r>
              <a:rPr lang="it-IT" sz="1800" dirty="0" smtClean="0">
                <a:solidFill>
                  <a:srgbClr val="0000FF"/>
                </a:solidFill>
                <a:latin typeface="Tahoma"/>
                <a:cs typeface="Tahoma"/>
              </a:rPr>
              <a:t> Tribune</a:t>
            </a:r>
            <a:r>
              <a:rPr lang="it-IT" sz="1800" dirty="0" smtClean="0">
                <a:solidFill>
                  <a:srgbClr val="000090"/>
                </a:solidFill>
                <a:latin typeface="Tahoma"/>
                <a:cs typeface="Tahoma"/>
              </a:rPr>
              <a:t>.</a:t>
            </a:r>
          </a:p>
          <a:p>
            <a:pPr marL="228600" indent="-228600" algn="just">
              <a:buFont typeface="+mj-lt"/>
              <a:buAutoNum type="alphaLcPeriod"/>
            </a:pPr>
            <a:r>
              <a:rPr lang="it-IT" sz="1800" dirty="0" smtClean="0">
                <a:solidFill>
                  <a:srgbClr val="FF0000"/>
                </a:solidFill>
                <a:latin typeface="Tahoma"/>
                <a:cs typeface="Tahoma"/>
              </a:rPr>
              <a:t>Banche, finanza, crescita </a:t>
            </a:r>
            <a:r>
              <a:rPr lang="it-IT" sz="1800" dirty="0" smtClean="0">
                <a:solidFill>
                  <a:srgbClr val="000090"/>
                </a:solidFill>
                <a:latin typeface="Tahoma"/>
                <a:cs typeface="Tahoma"/>
              </a:rPr>
              <a:t>è invece l’ennesima edulcorata analisi del vice direttore della </a:t>
            </a:r>
            <a:r>
              <a:rPr lang="it-IT" sz="1800" dirty="0" smtClean="0">
                <a:solidFill>
                  <a:srgbClr val="0000FF"/>
                </a:solidFill>
                <a:latin typeface="Tahoma"/>
                <a:cs typeface="Tahoma"/>
              </a:rPr>
              <a:t>Banca d’Italia </a:t>
            </a:r>
            <a:r>
              <a:rPr lang="it-IT" sz="1800" dirty="0" smtClean="0">
                <a:solidFill>
                  <a:srgbClr val="000090"/>
                </a:solidFill>
                <a:latin typeface="Tahoma"/>
                <a:cs typeface="Tahoma"/>
              </a:rPr>
              <a:t>che, dalla sua confortevole torre d’avorio, si pone infine il dubbio che l’attività creditizia e quella finanziaria meritino “una riflessione approfondita” ed “esperienza sul campo”. </a:t>
            </a:r>
          </a:p>
        </p:txBody>
      </p:sp>
      <p:sp>
        <p:nvSpPr>
          <p:cNvPr id="11" name="Rettangolo 10"/>
          <p:cNvSpPr/>
          <p:nvPr/>
        </p:nvSpPr>
        <p:spPr>
          <a:xfrm>
            <a:off x="0" y="0"/>
            <a:ext cx="9144000" cy="609600"/>
          </a:xfrm>
          <a:prstGeom prst="rect">
            <a:avLst/>
          </a:prstGeom>
          <a:solidFill>
            <a:srgbClr val="FDFBC9"/>
          </a:solid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b="1" dirty="0" smtClean="0">
                <a:solidFill>
                  <a:srgbClr val="000090"/>
                </a:solidFill>
                <a:latin typeface="Tahoma"/>
                <a:cs typeface="Tahoma"/>
              </a:rPr>
              <a:t>1. STRATEGIA E DECISIONI</a:t>
            </a:r>
          </a:p>
        </p:txBody>
      </p:sp>
      <p:pic>
        <p:nvPicPr>
          <p:cNvPr id="2" name="Immagine 1" descr="0.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770456" y="908720"/>
            <a:ext cx="1273843" cy="1801017"/>
          </a:xfrm>
          <a:prstGeom prst="rect">
            <a:avLst/>
          </a:prstGeom>
        </p:spPr>
      </p:pic>
      <p:pic>
        <p:nvPicPr>
          <p:cNvPr id="3" name="Immagine 2" descr="spiekermannpartners.com__images__projects_c_lemonde_01.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12360" y="2852936"/>
            <a:ext cx="1217131" cy="843269"/>
          </a:xfrm>
          <a:prstGeom prst="rect">
            <a:avLst/>
          </a:prstGeom>
        </p:spPr>
      </p:pic>
      <p:pic>
        <p:nvPicPr>
          <p:cNvPr id="5" name="Immagine 4" descr="LuxuryConference_Pig-daily_03.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810276" y="3957549"/>
            <a:ext cx="1331638" cy="273602"/>
          </a:xfrm>
          <a:prstGeom prst="rect">
            <a:avLst/>
          </a:prstGeom>
        </p:spPr>
      </p:pic>
      <p:pic>
        <p:nvPicPr>
          <p:cNvPr id="6" name="Immagine 5" descr="logo_banca_italia.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770456" y="4509120"/>
            <a:ext cx="1208520" cy="1008112"/>
          </a:xfrm>
          <a:prstGeom prst="rect">
            <a:avLst/>
          </a:prstGeom>
        </p:spPr>
      </p:pic>
    </p:spTree>
    <p:extLst>
      <p:ext uri="{BB962C8B-B14F-4D97-AF65-F5344CB8AC3E}">
        <p14:creationId xmlns:p14="http://schemas.microsoft.com/office/powerpoint/2010/main" val="1978156632"/>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0" y="6248400"/>
            <a:ext cx="9144000" cy="609600"/>
          </a:xfrm>
          <a:prstGeom prst="rect">
            <a:avLst/>
          </a:prstGeom>
          <a:solidFill>
            <a:srgbClr val="FDFBC9"/>
          </a:solid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200" dirty="0" smtClean="0">
                <a:solidFill>
                  <a:srgbClr val="000090"/>
                </a:solidFill>
                <a:latin typeface="Tahoma"/>
                <a:cs typeface="Tahoma"/>
              </a:rPr>
              <a:t>MARCO GALLERI strategia, organizzazione, comunicazione, marketing. www.marcogalleri.it</a:t>
            </a:r>
          </a:p>
        </p:txBody>
      </p:sp>
      <p:pic>
        <p:nvPicPr>
          <p:cNvPr id="8" name="Picture 4" descr="spiral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6248400"/>
            <a:ext cx="617612" cy="609600"/>
          </a:xfrm>
          <a:prstGeom prst="rect">
            <a:avLst/>
          </a:prstGeom>
          <a:noFill/>
          <a:ln w="9525">
            <a:noFill/>
            <a:miter lim="800000"/>
            <a:headEnd/>
            <a:tailEnd/>
          </a:ln>
        </p:spPr>
      </p:pic>
      <p:sp>
        <p:nvSpPr>
          <p:cNvPr id="9" name="Segnaposto contenuto 2"/>
          <p:cNvSpPr>
            <a:spLocks noGrp="1"/>
          </p:cNvSpPr>
          <p:nvPr>
            <p:ph idx="1"/>
          </p:nvPr>
        </p:nvSpPr>
        <p:spPr>
          <a:xfrm>
            <a:off x="107504" y="812962"/>
            <a:ext cx="7776864" cy="5184576"/>
          </a:xfrm>
        </p:spPr>
        <p:txBody>
          <a:bodyPr>
            <a:noAutofit/>
          </a:bodyPr>
          <a:lstStyle/>
          <a:p>
            <a:pPr algn="just">
              <a:buFont typeface="+mj-lt"/>
              <a:buAutoNum type="alphaLcPeriod" startAt="5"/>
            </a:pPr>
            <a:r>
              <a:rPr lang="it-IT" sz="1800" dirty="0">
                <a:solidFill>
                  <a:srgbClr val="FF0000"/>
                </a:solidFill>
                <a:latin typeface="Tahoma"/>
                <a:cs typeface="Tahoma"/>
              </a:rPr>
              <a:t>La stampa 3D cambierà il mondo </a:t>
            </a:r>
            <a:r>
              <a:rPr lang="it-IT" sz="1800" dirty="0">
                <a:solidFill>
                  <a:srgbClr val="000090"/>
                </a:solidFill>
                <a:latin typeface="Tahoma"/>
                <a:cs typeface="Tahoma"/>
              </a:rPr>
              <a:t>è la stimolante opinione di un professore della </a:t>
            </a:r>
            <a:r>
              <a:rPr lang="it-IT" sz="1800" dirty="0" err="1">
                <a:solidFill>
                  <a:srgbClr val="000090"/>
                </a:solidFill>
                <a:latin typeface="Tahoma"/>
                <a:cs typeface="Tahoma"/>
              </a:rPr>
              <a:t>Tuck</a:t>
            </a:r>
            <a:r>
              <a:rPr lang="it-IT" sz="1800" dirty="0">
                <a:solidFill>
                  <a:srgbClr val="000090"/>
                </a:solidFill>
                <a:latin typeface="Tahoma"/>
                <a:cs typeface="Tahoma"/>
              </a:rPr>
              <a:t> School of Business di Dartmouth, comparso sull’ultimo </a:t>
            </a:r>
            <a:r>
              <a:rPr lang="it-IT" sz="1800" dirty="0">
                <a:solidFill>
                  <a:srgbClr val="0000FF"/>
                </a:solidFill>
                <a:latin typeface="Tahoma"/>
                <a:cs typeface="Tahoma"/>
              </a:rPr>
              <a:t>HBR Italia</a:t>
            </a:r>
            <a:r>
              <a:rPr lang="it-IT" sz="1800" dirty="0">
                <a:solidFill>
                  <a:srgbClr val="000090"/>
                </a:solidFill>
                <a:latin typeface="Tahoma"/>
                <a:cs typeface="Tahoma"/>
              </a:rPr>
              <a:t>, un mensile (?) che si occupa praticamente solo di tematiche per le grandi aziende. Questo articolo, di taglio strategico, avrebbe potuto essere inserito anche sotto la voce “Innovazione” e, eccezionalmente, credo possa interessare anche le PMI. Segnalo però che il costo dei trasporti marittimi è molto basso e l’affermazione che quello del lavoro in Cina non possa compensarlo è tutta da dimostrare.</a:t>
            </a:r>
          </a:p>
          <a:p>
            <a:pPr algn="just">
              <a:buFont typeface="+mj-lt"/>
              <a:buAutoNum type="alphaLcPeriod" startAt="5"/>
            </a:pPr>
            <a:r>
              <a:rPr lang="it-IT" sz="1800" dirty="0" smtClean="0">
                <a:solidFill>
                  <a:srgbClr val="FF0000"/>
                </a:solidFill>
                <a:latin typeface="Tahoma"/>
                <a:cs typeface="Tahoma"/>
              </a:rPr>
              <a:t>Strategia e vantaggio competitivo </a:t>
            </a:r>
            <a:r>
              <a:rPr lang="it-IT" sz="1800" dirty="0" smtClean="0">
                <a:solidFill>
                  <a:srgbClr val="000090"/>
                </a:solidFill>
                <a:latin typeface="Tahoma"/>
                <a:cs typeface="Tahoma"/>
              </a:rPr>
              <a:t>è una </a:t>
            </a:r>
            <a:r>
              <a:rPr lang="it-IT" sz="1800" dirty="0" smtClean="0">
                <a:solidFill>
                  <a:srgbClr val="008000"/>
                </a:solidFill>
                <a:latin typeface="Tahoma"/>
                <a:cs typeface="Tahoma"/>
              </a:rPr>
              <a:t>presentazione </a:t>
            </a:r>
            <a:r>
              <a:rPr lang="it-IT" sz="1800" dirty="0" smtClean="0">
                <a:solidFill>
                  <a:srgbClr val="000090"/>
                </a:solidFill>
                <a:latin typeface="Tahoma"/>
                <a:cs typeface="Tahoma"/>
              </a:rPr>
              <a:t>basata sul testo di </a:t>
            </a:r>
            <a:r>
              <a:rPr lang="it-IT" sz="1800" dirty="0" smtClean="0">
                <a:solidFill>
                  <a:srgbClr val="0000FF"/>
                </a:solidFill>
                <a:latin typeface="Tahoma"/>
                <a:cs typeface="Tahoma"/>
              </a:rPr>
              <a:t>Robert M. Grant </a:t>
            </a:r>
            <a:r>
              <a:rPr lang="it-IT" sz="1800" dirty="0" smtClean="0">
                <a:solidFill>
                  <a:srgbClr val="000090"/>
                </a:solidFill>
                <a:latin typeface="Tahoma"/>
                <a:cs typeface="Tahoma"/>
              </a:rPr>
              <a:t>e integrata da miei materiali e commenti.</a:t>
            </a:r>
          </a:p>
          <a:p>
            <a:pPr algn="just">
              <a:buFont typeface="+mj-lt"/>
              <a:buAutoNum type="alphaLcPeriod" startAt="5"/>
            </a:pPr>
            <a:r>
              <a:rPr lang="it-IT" sz="1800" dirty="0" smtClean="0">
                <a:solidFill>
                  <a:srgbClr val="FF0000"/>
                </a:solidFill>
                <a:latin typeface="Tahoma"/>
                <a:cs typeface="Tahoma"/>
              </a:rPr>
              <a:t>Strategie in tempi di crisi </a:t>
            </a:r>
            <a:r>
              <a:rPr lang="it-IT" sz="1800" b="1" dirty="0">
                <a:solidFill>
                  <a:srgbClr val="000090"/>
                </a:solidFill>
                <a:latin typeface="Tahoma"/>
                <a:cs typeface="Tahoma"/>
              </a:rPr>
              <a:t>è il Corso di Alta Formazione </a:t>
            </a:r>
            <a:r>
              <a:rPr lang="it-IT" sz="1800" dirty="0">
                <a:solidFill>
                  <a:srgbClr val="000090"/>
                </a:solidFill>
                <a:latin typeface="Tahoma"/>
                <a:cs typeface="Tahoma"/>
              </a:rPr>
              <a:t>in codocenza con </a:t>
            </a:r>
            <a:r>
              <a:rPr lang="it-IT" sz="1800" b="1" dirty="0" smtClean="0">
                <a:solidFill>
                  <a:srgbClr val="0000FF"/>
                </a:solidFill>
                <a:latin typeface="Tahoma"/>
                <a:cs typeface="Tahoma"/>
              </a:rPr>
              <a:t>Gastone Breccia; </a:t>
            </a:r>
            <a:r>
              <a:rPr lang="it-IT" sz="1800" dirty="0" smtClean="0">
                <a:solidFill>
                  <a:srgbClr val="000090"/>
                </a:solidFill>
                <a:latin typeface="Tahoma"/>
                <a:cs typeface="Tahoma"/>
              </a:rPr>
              <a:t>allego </a:t>
            </a:r>
            <a:r>
              <a:rPr lang="it-IT" sz="1800" dirty="0">
                <a:solidFill>
                  <a:srgbClr val="000090"/>
                </a:solidFill>
                <a:latin typeface="Tahoma"/>
                <a:cs typeface="Tahoma"/>
              </a:rPr>
              <a:t>la </a:t>
            </a:r>
            <a:r>
              <a:rPr lang="it-IT" sz="1800">
                <a:solidFill>
                  <a:srgbClr val="000090"/>
                </a:solidFill>
                <a:latin typeface="Tahoma"/>
                <a:cs typeface="Tahoma"/>
              </a:rPr>
              <a:t>presentazione </a:t>
            </a:r>
            <a:r>
              <a:rPr lang="it-IT" sz="1800" smtClean="0">
                <a:solidFill>
                  <a:srgbClr val="000090"/>
                </a:solidFill>
                <a:latin typeface="Tahoma"/>
                <a:cs typeface="Tahoma"/>
              </a:rPr>
              <a:t>della </a:t>
            </a:r>
            <a:r>
              <a:rPr lang="it-IT" sz="1800" dirty="0">
                <a:solidFill>
                  <a:srgbClr val="000090"/>
                </a:solidFill>
                <a:latin typeface="Tahoma"/>
                <a:cs typeface="Tahoma"/>
              </a:rPr>
              <a:t>versione</a:t>
            </a:r>
            <a:r>
              <a:rPr lang="it-IT" sz="1800" b="1" dirty="0">
                <a:solidFill>
                  <a:srgbClr val="000090"/>
                </a:solidFill>
                <a:latin typeface="Tahoma"/>
                <a:cs typeface="Tahoma"/>
              </a:rPr>
              <a:t> residenziale in Maremma, </a:t>
            </a:r>
            <a:r>
              <a:rPr lang="it-IT" sz="1800" dirty="0">
                <a:solidFill>
                  <a:srgbClr val="000090"/>
                </a:solidFill>
                <a:latin typeface="Tahoma"/>
                <a:cs typeface="Tahoma"/>
              </a:rPr>
              <a:t>programmato per il </a:t>
            </a:r>
            <a:r>
              <a:rPr lang="it-IT" sz="1800" b="1" dirty="0" smtClean="0">
                <a:solidFill>
                  <a:srgbClr val="FF0000"/>
                </a:solidFill>
                <a:latin typeface="Tahoma"/>
                <a:cs typeface="Tahoma"/>
              </a:rPr>
              <a:t>5, 6 e 7 giugno. </a:t>
            </a:r>
            <a:r>
              <a:rPr lang="it-IT" sz="1800" b="1" dirty="0" smtClean="0">
                <a:solidFill>
                  <a:srgbClr val="008000"/>
                </a:solidFill>
                <a:latin typeface="Tahoma"/>
                <a:cs typeface="Tahoma"/>
              </a:rPr>
              <a:t>Si iscriva </a:t>
            </a:r>
            <a:r>
              <a:rPr lang="it-IT" sz="1800" b="1" dirty="0">
                <a:solidFill>
                  <a:srgbClr val="008000"/>
                </a:solidFill>
                <a:latin typeface="Tahoma"/>
                <a:cs typeface="Tahoma"/>
              </a:rPr>
              <a:t>subito</a:t>
            </a:r>
            <a:r>
              <a:rPr lang="it-IT" sz="1800" b="1" dirty="0" smtClean="0">
                <a:solidFill>
                  <a:srgbClr val="008000"/>
                </a:solidFill>
                <a:latin typeface="Tahoma"/>
                <a:cs typeface="Tahoma"/>
              </a:rPr>
              <a:t>!</a:t>
            </a:r>
            <a:endParaRPr lang="it-IT" sz="1800" dirty="0" smtClean="0">
              <a:solidFill>
                <a:srgbClr val="000090"/>
              </a:solidFill>
              <a:latin typeface="Tahoma"/>
              <a:cs typeface="Tahoma"/>
            </a:endParaRPr>
          </a:p>
          <a:p>
            <a:pPr algn="just">
              <a:buFont typeface="+mj-lt"/>
              <a:buAutoNum type="alphaLcPeriod" startAt="5"/>
            </a:pPr>
            <a:r>
              <a:rPr lang="it-IT" sz="1800" dirty="0" smtClean="0">
                <a:solidFill>
                  <a:srgbClr val="FF0000"/>
                </a:solidFill>
                <a:latin typeface="Tahoma"/>
                <a:cs typeface="Tahoma"/>
              </a:rPr>
              <a:t>Perle ai porci </a:t>
            </a:r>
            <a:r>
              <a:rPr lang="it-IT" sz="1800" dirty="0" smtClean="0">
                <a:solidFill>
                  <a:srgbClr val="000090"/>
                </a:solidFill>
                <a:latin typeface="Tahoma"/>
                <a:cs typeface="Tahoma"/>
              </a:rPr>
              <a:t>è la </a:t>
            </a:r>
            <a:r>
              <a:rPr lang="it-IT" sz="1800" dirty="0" smtClean="0">
                <a:solidFill>
                  <a:srgbClr val="008000"/>
                </a:solidFill>
                <a:latin typeface="Tahoma"/>
                <a:cs typeface="Tahoma"/>
              </a:rPr>
              <a:t>semplice constatazione </a:t>
            </a:r>
            <a:r>
              <a:rPr lang="it-IT" sz="1800" dirty="0" smtClean="0">
                <a:solidFill>
                  <a:srgbClr val="000090"/>
                </a:solidFill>
                <a:latin typeface="Tahoma"/>
                <a:cs typeface="Tahoma"/>
              </a:rPr>
              <a:t>che non mi è mai riuscito di tenere un corso (su 150!) per le agenzie formative di Grosseto, dove risiedo da 23 anni. Che vi sia una relazione con la persistente arretratezza della cultura imprenditoriale locale?</a:t>
            </a:r>
          </a:p>
        </p:txBody>
      </p:sp>
      <p:sp>
        <p:nvSpPr>
          <p:cNvPr id="11" name="Rettangolo 10"/>
          <p:cNvSpPr/>
          <p:nvPr/>
        </p:nvSpPr>
        <p:spPr>
          <a:xfrm>
            <a:off x="0" y="0"/>
            <a:ext cx="9144000" cy="609600"/>
          </a:xfrm>
          <a:prstGeom prst="rect">
            <a:avLst/>
          </a:prstGeom>
          <a:solidFill>
            <a:srgbClr val="FDFBC9"/>
          </a:solid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b="1" dirty="0" smtClean="0">
                <a:solidFill>
                  <a:srgbClr val="000090"/>
                </a:solidFill>
                <a:latin typeface="Tahoma"/>
                <a:cs typeface="Tahoma"/>
              </a:rPr>
              <a:t>1. STRATEGIA E DECISIONI</a:t>
            </a:r>
          </a:p>
        </p:txBody>
      </p:sp>
      <p:pic>
        <p:nvPicPr>
          <p:cNvPr id="6" name="Immagine 5" descr="co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48265" y="3212976"/>
            <a:ext cx="1032025" cy="1469220"/>
          </a:xfrm>
          <a:prstGeom prst="rect">
            <a:avLst/>
          </a:prstGeom>
        </p:spPr>
      </p:pic>
      <p:pic>
        <p:nvPicPr>
          <p:cNvPr id="5" name="Immagine 4" descr="perleaiporci.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48265" y="5013176"/>
            <a:ext cx="1032025" cy="774018"/>
          </a:xfrm>
          <a:prstGeom prst="rect">
            <a:avLst/>
          </a:prstGeom>
        </p:spPr>
      </p:pic>
      <p:pic>
        <p:nvPicPr>
          <p:cNvPr id="10" name="Immagine 9" descr="0.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050101" y="1340768"/>
            <a:ext cx="1030189" cy="1341130"/>
          </a:xfrm>
          <a:prstGeom prst="rect">
            <a:avLst/>
          </a:prstGeom>
        </p:spPr>
      </p:pic>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0" y="6248400"/>
            <a:ext cx="9144000" cy="609600"/>
          </a:xfrm>
          <a:prstGeom prst="rect">
            <a:avLst/>
          </a:prstGeom>
          <a:solidFill>
            <a:srgbClr val="FDFBC9"/>
          </a:solid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200" dirty="0" smtClean="0">
                <a:solidFill>
                  <a:srgbClr val="000090"/>
                </a:solidFill>
                <a:latin typeface="Tahoma"/>
                <a:cs typeface="Tahoma"/>
              </a:rPr>
              <a:t>MARCO GALLERI strategia, organizzazione, comunicazione, marketing. www.marcogalleri.it</a:t>
            </a:r>
          </a:p>
        </p:txBody>
      </p:sp>
      <p:pic>
        <p:nvPicPr>
          <p:cNvPr id="8" name="Picture 4" descr="spiral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6248400"/>
            <a:ext cx="617612" cy="609600"/>
          </a:xfrm>
          <a:prstGeom prst="rect">
            <a:avLst/>
          </a:prstGeom>
          <a:noFill/>
          <a:ln w="9525">
            <a:noFill/>
            <a:miter lim="800000"/>
            <a:headEnd/>
            <a:tailEnd/>
          </a:ln>
        </p:spPr>
      </p:pic>
      <p:sp>
        <p:nvSpPr>
          <p:cNvPr id="9" name="Segnaposto contenuto 2"/>
          <p:cNvSpPr>
            <a:spLocks noGrp="1"/>
          </p:cNvSpPr>
          <p:nvPr>
            <p:ph idx="1"/>
          </p:nvPr>
        </p:nvSpPr>
        <p:spPr>
          <a:xfrm>
            <a:off x="179512" y="780232"/>
            <a:ext cx="7704856" cy="5356690"/>
          </a:xfrm>
        </p:spPr>
        <p:txBody>
          <a:bodyPr>
            <a:noAutofit/>
          </a:bodyPr>
          <a:lstStyle/>
          <a:p>
            <a:pPr algn="just">
              <a:buFont typeface="+mj-lt"/>
              <a:buAutoNum type="alphaLcPeriod"/>
            </a:pPr>
            <a:r>
              <a:rPr lang="it-IT" sz="2000" dirty="0">
                <a:solidFill>
                  <a:srgbClr val="FF0000"/>
                </a:solidFill>
                <a:latin typeface="Tahoma"/>
                <a:cs typeface="Tahoma"/>
              </a:rPr>
              <a:t>Organizzazione e popolazioni </a:t>
            </a:r>
            <a:r>
              <a:rPr lang="it-IT" sz="2000" dirty="0" smtClean="0">
                <a:solidFill>
                  <a:srgbClr val="000090"/>
                </a:solidFill>
                <a:latin typeface="Tahoma"/>
                <a:cs typeface="Tahoma"/>
              </a:rPr>
              <a:t>riguarda anche l’economia </a:t>
            </a:r>
            <a:r>
              <a:rPr lang="it-IT" sz="2000" dirty="0">
                <a:solidFill>
                  <a:srgbClr val="000090"/>
                </a:solidFill>
                <a:latin typeface="Tahoma"/>
                <a:cs typeface="Tahoma"/>
              </a:rPr>
              <a:t>dei costi di </a:t>
            </a:r>
            <a:r>
              <a:rPr lang="it-IT" sz="2000" dirty="0" smtClean="0">
                <a:solidFill>
                  <a:srgbClr val="000090"/>
                </a:solidFill>
                <a:latin typeface="Tahoma"/>
                <a:cs typeface="Tahoma"/>
              </a:rPr>
              <a:t>transazione, è una </a:t>
            </a:r>
            <a:r>
              <a:rPr lang="it-IT" sz="2000" dirty="0" smtClean="0">
                <a:solidFill>
                  <a:srgbClr val="008000"/>
                </a:solidFill>
                <a:latin typeface="Tahoma"/>
                <a:cs typeface="Tahoma"/>
              </a:rPr>
              <a:t>breve presentazione</a:t>
            </a:r>
            <a:r>
              <a:rPr lang="it-IT" sz="2000" dirty="0" smtClean="0">
                <a:solidFill>
                  <a:srgbClr val="000090"/>
                </a:solidFill>
                <a:latin typeface="Tahoma"/>
                <a:cs typeface="Tahoma"/>
              </a:rPr>
              <a:t> basata sul testo di </a:t>
            </a:r>
            <a:r>
              <a:rPr lang="it-IT" sz="2000" dirty="0" smtClean="0">
                <a:solidFill>
                  <a:srgbClr val="0000FF"/>
                </a:solidFill>
                <a:latin typeface="Tahoma"/>
                <a:cs typeface="Tahoma"/>
              </a:rPr>
              <a:t>Bonazzi.</a:t>
            </a:r>
          </a:p>
          <a:p>
            <a:pPr algn="just">
              <a:buFont typeface="+mj-lt"/>
              <a:buAutoNum type="alphaLcPeriod"/>
            </a:pPr>
            <a:r>
              <a:rPr lang="it-IT" sz="2000" dirty="0" smtClean="0">
                <a:solidFill>
                  <a:srgbClr val="FF0000"/>
                </a:solidFill>
                <a:latin typeface="Tahoma"/>
                <a:cs typeface="Tahoma"/>
              </a:rPr>
              <a:t>Barriere </a:t>
            </a:r>
            <a:r>
              <a:rPr lang="it-IT" sz="2000" dirty="0">
                <a:solidFill>
                  <a:srgbClr val="FF0000"/>
                </a:solidFill>
                <a:latin typeface="Tahoma"/>
                <a:cs typeface="Tahoma"/>
              </a:rPr>
              <a:t>allo </a:t>
            </a:r>
            <a:r>
              <a:rPr lang="it-IT" sz="2000" dirty="0" smtClean="0">
                <a:solidFill>
                  <a:srgbClr val="FF0000"/>
                </a:solidFill>
                <a:latin typeface="Tahoma"/>
                <a:cs typeface="Tahoma"/>
              </a:rPr>
              <a:t>stress</a:t>
            </a:r>
            <a:r>
              <a:rPr lang="it-IT" sz="2000" dirty="0">
                <a:solidFill>
                  <a:srgbClr val="000090"/>
                </a:solidFill>
                <a:latin typeface="Tahoma"/>
                <a:cs typeface="Tahoma"/>
              </a:rPr>
              <a:t>  è una </a:t>
            </a:r>
            <a:r>
              <a:rPr lang="it-IT" sz="2000" dirty="0">
                <a:solidFill>
                  <a:srgbClr val="008000"/>
                </a:solidFill>
                <a:latin typeface="Tahoma"/>
                <a:cs typeface="Tahoma"/>
              </a:rPr>
              <a:t>presentazione</a:t>
            </a:r>
            <a:r>
              <a:rPr lang="it-IT" sz="2000" dirty="0">
                <a:solidFill>
                  <a:srgbClr val="000090"/>
                </a:solidFill>
                <a:latin typeface="Tahoma"/>
                <a:cs typeface="Tahoma"/>
              </a:rPr>
              <a:t> basata sul testo di </a:t>
            </a:r>
            <a:r>
              <a:rPr lang="it-IT" sz="2000" dirty="0" err="1" smtClean="0">
                <a:solidFill>
                  <a:srgbClr val="0000FF"/>
                </a:solidFill>
                <a:latin typeface="Tahoma"/>
                <a:cs typeface="Tahoma"/>
              </a:rPr>
              <a:t>Farnè</a:t>
            </a:r>
            <a:r>
              <a:rPr lang="it-IT" sz="2000" dirty="0" smtClean="0">
                <a:solidFill>
                  <a:srgbClr val="0000FF"/>
                </a:solidFill>
                <a:latin typeface="Tahoma"/>
                <a:cs typeface="Tahoma"/>
              </a:rPr>
              <a:t>, </a:t>
            </a:r>
            <a:r>
              <a:rPr lang="it-IT" sz="2000" dirty="0">
                <a:solidFill>
                  <a:srgbClr val="0000FF"/>
                </a:solidFill>
                <a:latin typeface="Tahoma"/>
                <a:cs typeface="Tahoma"/>
              </a:rPr>
              <a:t>con mie integrazioni e commenti</a:t>
            </a:r>
            <a:r>
              <a:rPr lang="it-IT" sz="2000" dirty="0" smtClean="0">
                <a:solidFill>
                  <a:srgbClr val="0000FF"/>
                </a:solidFill>
                <a:latin typeface="Tahoma"/>
                <a:cs typeface="Tahoma"/>
              </a:rPr>
              <a:t>.</a:t>
            </a:r>
          </a:p>
          <a:p>
            <a:pPr algn="just">
              <a:buFont typeface="+mj-lt"/>
              <a:buAutoNum type="alphaLcPeriod"/>
            </a:pPr>
            <a:r>
              <a:rPr lang="it-IT" sz="2000" dirty="0" smtClean="0">
                <a:solidFill>
                  <a:srgbClr val="FF0000"/>
                </a:solidFill>
                <a:latin typeface="Tahoma"/>
                <a:cs typeface="Tahoma"/>
              </a:rPr>
              <a:t>L’intervista comprendente </a:t>
            </a:r>
            <a:r>
              <a:rPr lang="it-IT" sz="2000" dirty="0" smtClean="0">
                <a:solidFill>
                  <a:srgbClr val="000090"/>
                </a:solidFill>
                <a:latin typeface="Tahoma"/>
                <a:cs typeface="Tahoma"/>
              </a:rPr>
              <a:t>contiene la sola premessa del breve (130 pagine, 14 €), ma assai denso, libro di </a:t>
            </a:r>
            <a:r>
              <a:rPr lang="it-IT" sz="2000" dirty="0" smtClean="0">
                <a:solidFill>
                  <a:srgbClr val="0000FF"/>
                </a:solidFill>
                <a:latin typeface="Tahoma"/>
                <a:cs typeface="Tahoma"/>
              </a:rPr>
              <a:t>Kaufmann</a:t>
            </a:r>
            <a:r>
              <a:rPr lang="it-IT" sz="2000" dirty="0" smtClean="0">
                <a:solidFill>
                  <a:srgbClr val="000090"/>
                </a:solidFill>
                <a:latin typeface="Tahoma"/>
                <a:cs typeface="Tahoma"/>
              </a:rPr>
              <a:t>, direttore di ricerca al </a:t>
            </a:r>
            <a:r>
              <a:rPr lang="it-IT" sz="2000" dirty="0" err="1" smtClean="0">
                <a:solidFill>
                  <a:srgbClr val="000090"/>
                </a:solidFill>
                <a:latin typeface="Tahoma"/>
                <a:cs typeface="Tahoma"/>
              </a:rPr>
              <a:t>Cnrs</a:t>
            </a:r>
            <a:r>
              <a:rPr lang="it-IT" sz="2000" dirty="0" smtClean="0">
                <a:solidFill>
                  <a:srgbClr val="000090"/>
                </a:solidFill>
                <a:latin typeface="Tahoma"/>
                <a:cs typeface="Tahoma"/>
              </a:rPr>
              <a:t> di Parigi. È uscito in francese nel 2007, pochi mesi dopo il mio </a:t>
            </a:r>
            <a:r>
              <a:rPr lang="it-IT" sz="2000" i="1" dirty="0" smtClean="0">
                <a:solidFill>
                  <a:srgbClr val="0000FF"/>
                </a:solidFill>
                <a:latin typeface="Tahoma"/>
                <a:cs typeface="Tahoma"/>
              </a:rPr>
              <a:t>Come selezionare un venditore di successo, il mio modo di fare interviste approfondite. </a:t>
            </a:r>
            <a:r>
              <a:rPr lang="it-IT" sz="2000" dirty="0" smtClean="0">
                <a:solidFill>
                  <a:srgbClr val="000090"/>
                </a:solidFill>
                <a:latin typeface="Tahoma"/>
                <a:cs typeface="Tahoma"/>
              </a:rPr>
              <a:t>Con soddisfazione vi ho trovato piena sintonia dell’impostazione metodologica. Costituisce un’ottima premessa teorica al mio testo operativo.</a:t>
            </a:r>
          </a:p>
          <a:p>
            <a:pPr algn="just">
              <a:buFont typeface="+mj-lt"/>
              <a:buAutoNum type="alphaLcPeriod"/>
            </a:pPr>
            <a:r>
              <a:rPr lang="it-IT" sz="2000" dirty="0" smtClean="0">
                <a:solidFill>
                  <a:srgbClr val="FF0000"/>
                </a:solidFill>
                <a:latin typeface="Tahoma"/>
                <a:cs typeface="Tahoma"/>
              </a:rPr>
              <a:t>Fondamenti della leadership </a:t>
            </a:r>
            <a:r>
              <a:rPr lang="it-IT" sz="2000" dirty="0">
                <a:solidFill>
                  <a:srgbClr val="000090"/>
                </a:solidFill>
                <a:latin typeface="Tahoma"/>
                <a:cs typeface="Tahoma"/>
              </a:rPr>
              <a:t>è una </a:t>
            </a:r>
            <a:r>
              <a:rPr lang="it-IT" sz="2000" dirty="0">
                <a:solidFill>
                  <a:srgbClr val="008000"/>
                </a:solidFill>
                <a:latin typeface="Tahoma"/>
                <a:cs typeface="Tahoma"/>
              </a:rPr>
              <a:t>presentazione</a:t>
            </a:r>
            <a:r>
              <a:rPr lang="it-IT" sz="2000" dirty="0">
                <a:solidFill>
                  <a:srgbClr val="000090"/>
                </a:solidFill>
                <a:latin typeface="Tahoma"/>
                <a:cs typeface="Tahoma"/>
              </a:rPr>
              <a:t> basata </a:t>
            </a:r>
            <a:r>
              <a:rPr lang="it-IT" sz="2000" dirty="0" smtClean="0">
                <a:solidFill>
                  <a:srgbClr val="000090"/>
                </a:solidFill>
                <a:latin typeface="Tahoma"/>
                <a:cs typeface="Tahoma"/>
              </a:rPr>
              <a:t>sull’agile manuale di </a:t>
            </a:r>
            <a:r>
              <a:rPr lang="it-IT" sz="2000" dirty="0" smtClean="0">
                <a:solidFill>
                  <a:srgbClr val="0000FF"/>
                </a:solidFill>
                <a:latin typeface="Tahoma"/>
                <a:cs typeface="Tahoma"/>
              </a:rPr>
              <a:t>Baird</a:t>
            </a:r>
            <a:r>
              <a:rPr lang="it-IT" sz="2000" dirty="0" smtClean="0">
                <a:solidFill>
                  <a:srgbClr val="000090"/>
                </a:solidFill>
                <a:latin typeface="Tahoma"/>
                <a:cs typeface="Tahoma"/>
              </a:rPr>
              <a:t>. Propongo </a:t>
            </a:r>
            <a:r>
              <a:rPr lang="it-IT" sz="2000" dirty="0">
                <a:solidFill>
                  <a:srgbClr val="000090"/>
                </a:solidFill>
                <a:latin typeface="Tahoma"/>
                <a:cs typeface="Tahoma"/>
              </a:rPr>
              <a:t>degli estratti, integrati da miei commenti e </a:t>
            </a:r>
            <a:r>
              <a:rPr lang="it-IT" sz="2000" dirty="0" smtClean="0">
                <a:solidFill>
                  <a:srgbClr val="000090"/>
                </a:solidFill>
                <a:latin typeface="Tahoma"/>
                <a:cs typeface="Tahoma"/>
              </a:rPr>
              <a:t>materiali, </a:t>
            </a:r>
            <a:r>
              <a:rPr lang="it-IT" sz="2000" dirty="0">
                <a:solidFill>
                  <a:srgbClr val="000090"/>
                </a:solidFill>
                <a:latin typeface="Tahoma"/>
                <a:cs typeface="Tahoma"/>
              </a:rPr>
              <a:t>e rimando per approfondimenti al mio corso in codocenza con </a:t>
            </a:r>
            <a:r>
              <a:rPr lang="it-IT" sz="2000" dirty="0">
                <a:solidFill>
                  <a:srgbClr val="0000FF"/>
                </a:solidFill>
                <a:latin typeface="Tahoma"/>
                <a:cs typeface="Tahoma"/>
              </a:rPr>
              <a:t>Biagio Fabrizio Carillo</a:t>
            </a:r>
            <a:r>
              <a:rPr lang="it-IT" sz="2000" dirty="0" smtClean="0">
                <a:solidFill>
                  <a:srgbClr val="000090"/>
                </a:solidFill>
                <a:latin typeface="Tahoma"/>
                <a:cs typeface="Tahoma"/>
              </a:rPr>
              <a:t>. </a:t>
            </a:r>
          </a:p>
          <a:p>
            <a:pPr algn="just">
              <a:buFont typeface="+mj-lt"/>
              <a:buAutoNum type="alphaLcPeriod"/>
            </a:pPr>
            <a:endParaRPr lang="it-IT" sz="1700" dirty="0">
              <a:solidFill>
                <a:srgbClr val="000090"/>
              </a:solidFill>
              <a:latin typeface="Tahoma"/>
              <a:cs typeface="Tahoma"/>
            </a:endParaRPr>
          </a:p>
        </p:txBody>
      </p:sp>
      <p:sp>
        <p:nvSpPr>
          <p:cNvPr id="11" name="Rettangolo 10"/>
          <p:cNvSpPr/>
          <p:nvPr/>
        </p:nvSpPr>
        <p:spPr>
          <a:xfrm>
            <a:off x="0" y="0"/>
            <a:ext cx="9144000" cy="609600"/>
          </a:xfrm>
          <a:prstGeom prst="rect">
            <a:avLst/>
          </a:prstGeom>
          <a:solidFill>
            <a:srgbClr val="FDFBC9"/>
          </a:solid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b="1" dirty="0" smtClean="0">
                <a:solidFill>
                  <a:srgbClr val="000090"/>
                </a:solidFill>
                <a:latin typeface="Tahoma"/>
                <a:cs typeface="Tahoma"/>
              </a:rPr>
              <a:t>2. ORGANIZZAZIONE</a:t>
            </a:r>
          </a:p>
        </p:txBody>
      </p:sp>
      <p:pic>
        <p:nvPicPr>
          <p:cNvPr id="4" name="Immagine 3" descr="co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63433" y="780232"/>
            <a:ext cx="861679" cy="1225934"/>
          </a:xfrm>
          <a:prstGeom prst="rect">
            <a:avLst/>
          </a:prstGeom>
        </p:spPr>
      </p:pic>
      <p:pic>
        <p:nvPicPr>
          <p:cNvPr id="10" name="Immagine 9" descr="0.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069567" y="2104761"/>
            <a:ext cx="892503" cy="1396247"/>
          </a:xfrm>
          <a:prstGeom prst="rect">
            <a:avLst/>
          </a:prstGeom>
        </p:spPr>
      </p:pic>
      <p:pic>
        <p:nvPicPr>
          <p:cNvPr id="2" name="Immagine 1" descr="0.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090972" y="3563764"/>
            <a:ext cx="834140" cy="1224136"/>
          </a:xfrm>
          <a:prstGeom prst="rect">
            <a:avLst/>
          </a:prstGeom>
        </p:spPr>
      </p:pic>
      <p:pic>
        <p:nvPicPr>
          <p:cNvPr id="5" name="Immagine 4" descr="0.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090972" y="4941168"/>
            <a:ext cx="854730" cy="1195754"/>
          </a:xfrm>
          <a:prstGeom prst="rect">
            <a:avLst/>
          </a:prstGeom>
        </p:spPr>
      </p:pic>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contenuto 2"/>
          <p:cNvSpPr>
            <a:spLocks noGrp="1"/>
          </p:cNvSpPr>
          <p:nvPr>
            <p:ph idx="1"/>
          </p:nvPr>
        </p:nvSpPr>
        <p:spPr>
          <a:xfrm>
            <a:off x="179513" y="764704"/>
            <a:ext cx="7920880" cy="5400600"/>
          </a:xfrm>
        </p:spPr>
        <p:txBody>
          <a:bodyPr>
            <a:noAutofit/>
          </a:bodyPr>
          <a:lstStyle/>
          <a:p>
            <a:pPr marL="457200" indent="-457200" algn="just">
              <a:buFont typeface="+mj-lt"/>
              <a:buAutoNum type="alphaLcPeriod"/>
            </a:pPr>
            <a:r>
              <a:rPr lang="it-IT" sz="1700" dirty="0" smtClean="0">
                <a:solidFill>
                  <a:srgbClr val="FF0000"/>
                </a:solidFill>
                <a:latin typeface="Tahoma"/>
                <a:cs typeface="Tahoma"/>
              </a:rPr>
              <a:t>Marketing e analisi della domanda </a:t>
            </a:r>
            <a:r>
              <a:rPr lang="it-IT" sz="1700" dirty="0">
                <a:solidFill>
                  <a:srgbClr val="000090"/>
                </a:solidFill>
                <a:latin typeface="Tahoma"/>
                <a:cs typeface="Tahoma"/>
              </a:rPr>
              <a:t>è una </a:t>
            </a:r>
            <a:r>
              <a:rPr lang="it-IT" sz="1700" dirty="0">
                <a:solidFill>
                  <a:srgbClr val="008000"/>
                </a:solidFill>
                <a:latin typeface="Tahoma"/>
                <a:cs typeface="Tahoma"/>
              </a:rPr>
              <a:t>presentazione</a:t>
            </a:r>
            <a:r>
              <a:rPr lang="it-IT" sz="1700" dirty="0">
                <a:solidFill>
                  <a:srgbClr val="000090"/>
                </a:solidFill>
                <a:latin typeface="Tahoma"/>
                <a:cs typeface="Tahoma"/>
              </a:rPr>
              <a:t> basata sul testo di </a:t>
            </a:r>
            <a:r>
              <a:rPr lang="it-IT" sz="1700" dirty="0" smtClean="0">
                <a:solidFill>
                  <a:srgbClr val="000090"/>
                </a:solidFill>
                <a:latin typeface="Tahoma"/>
                <a:cs typeface="Tahoma"/>
              </a:rPr>
              <a:t>a cura di Castaldo, </a:t>
            </a:r>
            <a:r>
              <a:rPr lang="it-IT" sz="1700" dirty="0">
                <a:solidFill>
                  <a:srgbClr val="000090"/>
                </a:solidFill>
                <a:latin typeface="Tahoma"/>
                <a:cs typeface="Tahoma"/>
              </a:rPr>
              <a:t>con mie integrazioni e commenti.</a:t>
            </a:r>
            <a:endParaRPr lang="it-IT" sz="1700" dirty="0" smtClean="0">
              <a:solidFill>
                <a:srgbClr val="FF0000"/>
              </a:solidFill>
              <a:latin typeface="Tahoma"/>
              <a:cs typeface="Tahoma"/>
            </a:endParaRPr>
          </a:p>
          <a:p>
            <a:pPr marL="457200" indent="-457200" algn="just">
              <a:buFont typeface="+mj-lt"/>
              <a:buAutoNum type="alphaLcPeriod"/>
            </a:pPr>
            <a:r>
              <a:rPr lang="it-IT" sz="1700" dirty="0" smtClean="0">
                <a:solidFill>
                  <a:srgbClr val="FF0000"/>
                </a:solidFill>
                <a:latin typeface="Tahoma"/>
                <a:cs typeface="Tahoma"/>
              </a:rPr>
              <a:t>Reputazione sulla rete </a:t>
            </a:r>
            <a:r>
              <a:rPr lang="it-IT" sz="1700" dirty="0">
                <a:solidFill>
                  <a:srgbClr val="000090"/>
                </a:solidFill>
                <a:latin typeface="Tahoma"/>
                <a:cs typeface="Tahoma"/>
              </a:rPr>
              <a:t>è </a:t>
            </a:r>
            <a:r>
              <a:rPr lang="it-IT" sz="1700" dirty="0" smtClean="0">
                <a:solidFill>
                  <a:srgbClr val="000090"/>
                </a:solidFill>
                <a:latin typeface="Tahoma"/>
                <a:cs typeface="Tahoma"/>
              </a:rPr>
              <a:t>l’ultima </a:t>
            </a:r>
            <a:r>
              <a:rPr lang="it-IT" sz="1700" dirty="0" smtClean="0">
                <a:solidFill>
                  <a:srgbClr val="008000"/>
                </a:solidFill>
                <a:latin typeface="Tahoma"/>
                <a:cs typeface="Tahoma"/>
              </a:rPr>
              <a:t>presentazione</a:t>
            </a:r>
            <a:r>
              <a:rPr lang="it-IT" sz="1700" dirty="0" smtClean="0">
                <a:solidFill>
                  <a:srgbClr val="000090"/>
                </a:solidFill>
                <a:latin typeface="Tahoma"/>
                <a:cs typeface="Tahoma"/>
              </a:rPr>
              <a:t> della serie basata </a:t>
            </a:r>
            <a:r>
              <a:rPr lang="it-IT" sz="1700" dirty="0">
                <a:solidFill>
                  <a:srgbClr val="000090"/>
                </a:solidFill>
                <a:latin typeface="Tahoma"/>
                <a:cs typeface="Tahoma"/>
              </a:rPr>
              <a:t>sul testo </a:t>
            </a:r>
            <a:r>
              <a:rPr lang="it-IT" sz="1700" dirty="0" smtClean="0">
                <a:solidFill>
                  <a:srgbClr val="000090"/>
                </a:solidFill>
                <a:latin typeface="Tahoma"/>
                <a:cs typeface="Tahoma"/>
              </a:rPr>
              <a:t>di </a:t>
            </a:r>
            <a:r>
              <a:rPr lang="it-IT" sz="1700" dirty="0" err="1" smtClean="0">
                <a:solidFill>
                  <a:srgbClr val="000090"/>
                </a:solidFill>
                <a:latin typeface="Tahoma"/>
                <a:cs typeface="Tahoma"/>
              </a:rPr>
              <a:t>Cavazza</a:t>
            </a:r>
            <a:r>
              <a:rPr lang="it-IT" sz="1700" dirty="0" smtClean="0">
                <a:solidFill>
                  <a:srgbClr val="000090"/>
                </a:solidFill>
                <a:latin typeface="Tahoma"/>
                <a:cs typeface="Tahoma"/>
              </a:rPr>
              <a:t>.</a:t>
            </a:r>
            <a:endParaRPr lang="it-IT" sz="1700" dirty="0" smtClean="0">
              <a:solidFill>
                <a:srgbClr val="FF0000"/>
              </a:solidFill>
              <a:latin typeface="Tahoma"/>
              <a:cs typeface="Tahoma"/>
            </a:endParaRPr>
          </a:p>
          <a:p>
            <a:pPr marL="457200" indent="-457200" algn="just">
              <a:buFont typeface="+mj-lt"/>
              <a:buAutoNum type="alphaLcPeriod"/>
            </a:pPr>
            <a:r>
              <a:rPr lang="it-IT" sz="1700" dirty="0" smtClean="0">
                <a:solidFill>
                  <a:srgbClr val="FF0000"/>
                </a:solidFill>
                <a:latin typeface="Tahoma"/>
                <a:cs typeface="Tahoma"/>
              </a:rPr>
              <a:t>Ciclo di vita del </a:t>
            </a:r>
            <a:r>
              <a:rPr lang="it-IT" sz="1700" dirty="0">
                <a:solidFill>
                  <a:srgbClr val="FF0000"/>
                </a:solidFill>
                <a:latin typeface="Tahoma"/>
                <a:cs typeface="Tahoma"/>
              </a:rPr>
              <a:t>brand </a:t>
            </a:r>
            <a:r>
              <a:rPr lang="it-IT" sz="1700" dirty="0">
                <a:solidFill>
                  <a:srgbClr val="000090"/>
                </a:solidFill>
                <a:latin typeface="Tahoma"/>
                <a:cs typeface="Tahoma"/>
              </a:rPr>
              <a:t>è </a:t>
            </a:r>
            <a:r>
              <a:rPr lang="it-IT" sz="1700" dirty="0" smtClean="0">
                <a:solidFill>
                  <a:srgbClr val="000090"/>
                </a:solidFill>
                <a:latin typeface="Tahoma"/>
                <a:cs typeface="Tahoma"/>
              </a:rPr>
              <a:t>una lunga </a:t>
            </a:r>
            <a:r>
              <a:rPr lang="it-IT" sz="1700" dirty="0">
                <a:solidFill>
                  <a:srgbClr val="008000"/>
                </a:solidFill>
                <a:latin typeface="Tahoma"/>
                <a:cs typeface="Tahoma"/>
              </a:rPr>
              <a:t>presentazione</a:t>
            </a:r>
            <a:r>
              <a:rPr lang="it-IT" sz="1700" dirty="0">
                <a:solidFill>
                  <a:srgbClr val="000090"/>
                </a:solidFill>
                <a:latin typeface="Tahoma"/>
                <a:cs typeface="Tahoma"/>
              </a:rPr>
              <a:t> </a:t>
            </a:r>
            <a:r>
              <a:rPr lang="it-IT" sz="1700" dirty="0" smtClean="0">
                <a:solidFill>
                  <a:srgbClr val="000090"/>
                </a:solidFill>
                <a:latin typeface="Tahoma"/>
                <a:cs typeface="Tahoma"/>
              </a:rPr>
              <a:t>basata </a:t>
            </a:r>
            <a:r>
              <a:rPr lang="it-IT" sz="1700" dirty="0">
                <a:solidFill>
                  <a:srgbClr val="000090"/>
                </a:solidFill>
                <a:latin typeface="Tahoma"/>
                <a:cs typeface="Tahoma"/>
              </a:rPr>
              <a:t>sul testo di </a:t>
            </a:r>
            <a:r>
              <a:rPr lang="it-IT" sz="1700" dirty="0" smtClean="0">
                <a:solidFill>
                  <a:srgbClr val="000090"/>
                </a:solidFill>
                <a:latin typeface="Tahoma"/>
                <a:cs typeface="Tahoma"/>
              </a:rPr>
              <a:t>Gabrielli e integrata con materiali del mio archivio.</a:t>
            </a:r>
          </a:p>
          <a:p>
            <a:pPr marL="457200" indent="-457200" algn="just">
              <a:buFont typeface="+mj-lt"/>
              <a:buAutoNum type="alphaLcPeriod"/>
            </a:pPr>
            <a:r>
              <a:rPr lang="it-IT" sz="1700" dirty="0" smtClean="0">
                <a:solidFill>
                  <a:srgbClr val="FF0000"/>
                </a:solidFill>
                <a:latin typeface="Tahoma"/>
                <a:cs typeface="Tahoma"/>
              </a:rPr>
              <a:t>Sviluppi recenti della fisiognomica </a:t>
            </a:r>
            <a:r>
              <a:rPr lang="it-IT" sz="1700" dirty="0">
                <a:solidFill>
                  <a:srgbClr val="000090"/>
                </a:solidFill>
                <a:latin typeface="Tahoma"/>
                <a:cs typeface="Tahoma"/>
              </a:rPr>
              <a:t>è una lunga </a:t>
            </a:r>
            <a:r>
              <a:rPr lang="it-IT" sz="1700" dirty="0" smtClean="0">
                <a:solidFill>
                  <a:srgbClr val="008000"/>
                </a:solidFill>
                <a:latin typeface="Tahoma"/>
                <a:cs typeface="Tahoma"/>
              </a:rPr>
              <a:t>presentazione,</a:t>
            </a:r>
            <a:r>
              <a:rPr lang="it-IT" sz="1700" dirty="0" smtClean="0">
                <a:solidFill>
                  <a:srgbClr val="000090"/>
                </a:solidFill>
                <a:latin typeface="Tahoma"/>
                <a:cs typeface="Tahoma"/>
              </a:rPr>
              <a:t> che si basa su fonti diverse, e conclude l’argomento avviato nell’ultima </a:t>
            </a:r>
            <a:r>
              <a:rPr lang="it-IT" sz="1700" i="1" dirty="0" smtClean="0">
                <a:solidFill>
                  <a:srgbClr val="000090"/>
                </a:solidFill>
                <a:latin typeface="Tahoma"/>
                <a:cs typeface="Tahoma"/>
              </a:rPr>
              <a:t>Galleria</a:t>
            </a:r>
            <a:r>
              <a:rPr lang="it-IT" sz="1700" dirty="0" smtClean="0">
                <a:solidFill>
                  <a:srgbClr val="000090"/>
                </a:solidFill>
                <a:latin typeface="Tahoma"/>
                <a:cs typeface="Tahoma"/>
              </a:rPr>
              <a:t>.</a:t>
            </a:r>
          </a:p>
          <a:p>
            <a:pPr marL="457200" indent="-457200" algn="just">
              <a:buFont typeface="+mj-lt"/>
              <a:buAutoNum type="alphaLcPeriod"/>
            </a:pPr>
            <a:r>
              <a:rPr lang="it-IT" sz="1700" dirty="0" smtClean="0">
                <a:solidFill>
                  <a:srgbClr val="FF0000"/>
                </a:solidFill>
                <a:latin typeface="Tahoma"/>
                <a:cs typeface="Tahoma"/>
              </a:rPr>
              <a:t>I cinque sensi collaborano </a:t>
            </a:r>
            <a:r>
              <a:rPr lang="it-IT" sz="1700" dirty="0" smtClean="0">
                <a:solidFill>
                  <a:srgbClr val="000090"/>
                </a:solidFill>
                <a:latin typeface="Tahoma"/>
                <a:cs typeface="Tahoma"/>
              </a:rPr>
              <a:t>è tratto da </a:t>
            </a:r>
            <a:r>
              <a:rPr lang="it-IT" sz="1700" dirty="0" smtClean="0">
                <a:solidFill>
                  <a:srgbClr val="0000FF"/>
                </a:solidFill>
                <a:latin typeface="Tahoma"/>
                <a:cs typeface="Tahoma"/>
              </a:rPr>
              <a:t>Le Scienze</a:t>
            </a:r>
            <a:r>
              <a:rPr lang="it-IT" sz="1700" dirty="0" smtClean="0">
                <a:solidFill>
                  <a:srgbClr val="000090"/>
                </a:solidFill>
                <a:latin typeface="Tahoma"/>
                <a:cs typeface="Tahoma"/>
              </a:rPr>
              <a:t>, che contiene anche un lungo e interessante dossier sul futuro della scienza. Riporto l’articolo relativo all’azione coordinata dei sensi nel cervello, che è l’ultima conferma dell’utilità di coinvolgerne i più possibile nella comunicazione e nella negoziazione.</a:t>
            </a:r>
          </a:p>
          <a:p>
            <a:pPr marL="457200" indent="-457200" algn="just">
              <a:buFont typeface="+mj-lt"/>
              <a:buAutoNum type="alphaLcPeriod"/>
            </a:pPr>
            <a:r>
              <a:rPr lang="it-IT" sz="1700" dirty="0" smtClean="0">
                <a:solidFill>
                  <a:srgbClr val="FF0000"/>
                </a:solidFill>
                <a:latin typeface="Tahoma"/>
                <a:cs typeface="Tahoma"/>
              </a:rPr>
              <a:t>Tipologie della negoziazione </a:t>
            </a:r>
            <a:r>
              <a:rPr lang="it-IT" sz="1700" dirty="0">
                <a:solidFill>
                  <a:srgbClr val="000090"/>
                </a:solidFill>
                <a:latin typeface="Tahoma"/>
                <a:cs typeface="Tahoma"/>
              </a:rPr>
              <a:t>è </a:t>
            </a:r>
            <a:r>
              <a:rPr lang="it-IT" sz="1700" dirty="0" smtClean="0">
                <a:solidFill>
                  <a:srgbClr val="000090"/>
                </a:solidFill>
                <a:latin typeface="Tahoma"/>
                <a:cs typeface="Tahoma"/>
              </a:rPr>
              <a:t>la prima </a:t>
            </a:r>
            <a:r>
              <a:rPr lang="it-IT" sz="1700" dirty="0">
                <a:solidFill>
                  <a:srgbClr val="008000"/>
                </a:solidFill>
                <a:latin typeface="Tahoma"/>
                <a:cs typeface="Tahoma"/>
              </a:rPr>
              <a:t>presentazione</a:t>
            </a:r>
            <a:r>
              <a:rPr lang="it-IT" sz="1700" dirty="0">
                <a:solidFill>
                  <a:srgbClr val="000090"/>
                </a:solidFill>
                <a:latin typeface="Tahoma"/>
                <a:cs typeface="Tahoma"/>
              </a:rPr>
              <a:t> basata sull’agile manuale di </a:t>
            </a:r>
            <a:r>
              <a:rPr lang="it-IT" sz="1700" dirty="0" smtClean="0">
                <a:solidFill>
                  <a:srgbClr val="0000FF"/>
                </a:solidFill>
                <a:latin typeface="Tahoma"/>
                <a:cs typeface="Tahoma"/>
              </a:rPr>
              <a:t>Aaron</a:t>
            </a:r>
            <a:r>
              <a:rPr lang="it-IT" sz="1700" dirty="0" smtClean="0">
                <a:solidFill>
                  <a:srgbClr val="000090"/>
                </a:solidFill>
                <a:latin typeface="Tahoma"/>
                <a:cs typeface="Tahoma"/>
              </a:rPr>
              <a:t>. Date certe premesse è senz’altro di interesse per tutti.</a:t>
            </a:r>
          </a:p>
          <a:p>
            <a:pPr marL="457200" indent="-457200" algn="just">
              <a:buFont typeface="+mj-lt"/>
              <a:buAutoNum type="alphaLcPeriod"/>
            </a:pPr>
            <a:r>
              <a:rPr lang="it-IT" sz="1700" b="1" dirty="0" smtClean="0">
                <a:solidFill>
                  <a:srgbClr val="FF0000"/>
                </a:solidFill>
                <a:latin typeface="Tahoma"/>
                <a:cs typeface="Tahoma"/>
              </a:rPr>
              <a:t>Negoziazione </a:t>
            </a:r>
            <a:r>
              <a:rPr lang="it-IT" sz="1700" b="1" dirty="0">
                <a:solidFill>
                  <a:srgbClr val="FF0000"/>
                </a:solidFill>
                <a:latin typeface="Tahoma"/>
                <a:cs typeface="Tahoma"/>
              </a:rPr>
              <a:t>dura e </a:t>
            </a:r>
            <a:r>
              <a:rPr lang="it-IT" sz="1700" b="1" dirty="0" smtClean="0">
                <a:solidFill>
                  <a:srgbClr val="FF0000"/>
                </a:solidFill>
                <a:latin typeface="Tahoma"/>
                <a:cs typeface="Tahoma"/>
              </a:rPr>
              <a:t>morbida</a:t>
            </a:r>
            <a:r>
              <a:rPr lang="it-IT" sz="1700" b="1" dirty="0">
                <a:solidFill>
                  <a:srgbClr val="000090"/>
                </a:solidFill>
                <a:latin typeface="Tahoma"/>
                <a:cs typeface="Tahoma"/>
              </a:rPr>
              <a:t> </a:t>
            </a:r>
            <a:r>
              <a:rPr lang="it-IT" sz="1700" b="1" dirty="0" smtClean="0">
                <a:solidFill>
                  <a:srgbClr val="000090"/>
                </a:solidFill>
                <a:latin typeface="Tahoma"/>
                <a:cs typeface="Tahoma"/>
              </a:rPr>
              <a:t>è </a:t>
            </a:r>
            <a:r>
              <a:rPr lang="it-IT" sz="1700" b="1" dirty="0">
                <a:solidFill>
                  <a:srgbClr val="000090"/>
                </a:solidFill>
                <a:latin typeface="Tahoma"/>
                <a:cs typeface="Tahoma"/>
              </a:rPr>
              <a:t>i</a:t>
            </a:r>
            <a:r>
              <a:rPr lang="it-IT" sz="1700" b="1" dirty="0" smtClean="0">
                <a:solidFill>
                  <a:srgbClr val="000090"/>
                </a:solidFill>
                <a:latin typeface="Tahoma"/>
                <a:cs typeface="Tahoma"/>
              </a:rPr>
              <a:t>l </a:t>
            </a:r>
            <a:r>
              <a:rPr lang="it-IT" sz="1700" b="1" dirty="0">
                <a:solidFill>
                  <a:srgbClr val="000090"/>
                </a:solidFill>
                <a:latin typeface="Tahoma"/>
                <a:cs typeface="Tahoma"/>
              </a:rPr>
              <a:t>Corso di Alta Formazione </a:t>
            </a:r>
            <a:r>
              <a:rPr lang="it-IT" sz="1700" dirty="0">
                <a:solidFill>
                  <a:srgbClr val="000090"/>
                </a:solidFill>
                <a:latin typeface="Tahoma"/>
                <a:cs typeface="Tahoma"/>
              </a:rPr>
              <a:t>in codocenza con </a:t>
            </a:r>
            <a:r>
              <a:rPr lang="it-IT" sz="1700" b="1" dirty="0">
                <a:solidFill>
                  <a:srgbClr val="0000FF"/>
                </a:solidFill>
                <a:latin typeface="Tahoma"/>
                <a:cs typeface="Tahoma"/>
              </a:rPr>
              <a:t>Biagio Fabrizio Carillo</a:t>
            </a:r>
            <a:r>
              <a:rPr lang="it-IT" sz="1700" b="1" dirty="0">
                <a:solidFill>
                  <a:srgbClr val="000090"/>
                </a:solidFill>
                <a:latin typeface="Tahoma"/>
                <a:cs typeface="Tahoma"/>
              </a:rPr>
              <a:t> </a:t>
            </a:r>
            <a:r>
              <a:rPr lang="it-IT" sz="1700" dirty="0" smtClean="0">
                <a:solidFill>
                  <a:srgbClr val="000090"/>
                </a:solidFill>
                <a:latin typeface="Tahoma"/>
                <a:cs typeface="Tahoma"/>
              </a:rPr>
              <a:t>allego </a:t>
            </a:r>
            <a:r>
              <a:rPr lang="it-IT" sz="1700" dirty="0">
                <a:solidFill>
                  <a:srgbClr val="000090"/>
                </a:solidFill>
                <a:latin typeface="Tahoma"/>
                <a:cs typeface="Tahoma"/>
              </a:rPr>
              <a:t>la presentazione del </a:t>
            </a:r>
            <a:r>
              <a:rPr lang="it-IT" sz="1700" dirty="0" smtClean="0">
                <a:solidFill>
                  <a:srgbClr val="000090"/>
                </a:solidFill>
                <a:latin typeface="Tahoma"/>
                <a:cs typeface="Tahoma"/>
              </a:rPr>
              <a:t>versione</a:t>
            </a:r>
            <a:r>
              <a:rPr lang="it-IT" sz="1700" b="1" dirty="0" smtClean="0">
                <a:solidFill>
                  <a:srgbClr val="000090"/>
                </a:solidFill>
                <a:latin typeface="Tahoma"/>
                <a:cs typeface="Tahoma"/>
              </a:rPr>
              <a:t> residenziale </a:t>
            </a:r>
            <a:r>
              <a:rPr lang="it-IT" sz="1700" b="1" dirty="0">
                <a:solidFill>
                  <a:srgbClr val="000090"/>
                </a:solidFill>
                <a:latin typeface="Tahoma"/>
                <a:cs typeface="Tahoma"/>
              </a:rPr>
              <a:t>in Maremma, </a:t>
            </a:r>
            <a:r>
              <a:rPr lang="it-IT" sz="1700" dirty="0">
                <a:solidFill>
                  <a:srgbClr val="000090"/>
                </a:solidFill>
                <a:latin typeface="Tahoma"/>
                <a:cs typeface="Tahoma"/>
              </a:rPr>
              <a:t>programmato per il </a:t>
            </a:r>
            <a:r>
              <a:rPr lang="it-IT" sz="1700" b="1" dirty="0">
                <a:solidFill>
                  <a:srgbClr val="FF0000"/>
                </a:solidFill>
                <a:latin typeface="Tahoma"/>
                <a:cs typeface="Tahoma"/>
              </a:rPr>
              <a:t>16, 17 e 18 maggio. </a:t>
            </a:r>
            <a:r>
              <a:rPr lang="it-IT" sz="1700" b="1" dirty="0" smtClean="0">
                <a:solidFill>
                  <a:srgbClr val="008000"/>
                </a:solidFill>
                <a:latin typeface="Tahoma"/>
                <a:cs typeface="Tahoma"/>
              </a:rPr>
              <a:t>Solo sei posti disponibili: si iscriva subito!</a:t>
            </a:r>
            <a:endParaRPr lang="it-IT" sz="1700" b="1" dirty="0">
              <a:solidFill>
                <a:srgbClr val="008000"/>
              </a:solidFill>
              <a:latin typeface="Tahoma"/>
              <a:cs typeface="Tahoma"/>
            </a:endParaRPr>
          </a:p>
        </p:txBody>
      </p:sp>
      <p:sp>
        <p:nvSpPr>
          <p:cNvPr id="20" name="Rettangolo 19"/>
          <p:cNvSpPr/>
          <p:nvPr/>
        </p:nvSpPr>
        <p:spPr>
          <a:xfrm>
            <a:off x="0" y="6248400"/>
            <a:ext cx="9144000" cy="609600"/>
          </a:xfrm>
          <a:prstGeom prst="rect">
            <a:avLst/>
          </a:prstGeom>
          <a:solidFill>
            <a:srgbClr val="FDFBC9"/>
          </a:solid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200" dirty="0" smtClean="0">
                <a:solidFill>
                  <a:srgbClr val="000090"/>
                </a:solidFill>
                <a:latin typeface="Tahoma"/>
                <a:cs typeface="Tahoma"/>
              </a:rPr>
              <a:t>MARCO GALLERI strategia, organizzazione, comunicazione, marketing. www.marcogalleri.it</a:t>
            </a:r>
          </a:p>
        </p:txBody>
      </p:sp>
      <p:pic>
        <p:nvPicPr>
          <p:cNvPr id="21" name="Picture 4" descr="spiral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722" y="6248400"/>
            <a:ext cx="617612" cy="609600"/>
          </a:xfrm>
          <a:prstGeom prst="rect">
            <a:avLst/>
          </a:prstGeom>
          <a:noFill/>
          <a:ln w="9525">
            <a:noFill/>
            <a:miter lim="800000"/>
            <a:headEnd/>
            <a:tailEnd/>
          </a:ln>
        </p:spPr>
      </p:pic>
      <p:pic>
        <p:nvPicPr>
          <p:cNvPr id="14" name="Immagine 13" descr="co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83902" y="1916832"/>
            <a:ext cx="834772" cy="1290410"/>
          </a:xfrm>
          <a:prstGeom prst="rect">
            <a:avLst/>
          </a:prstGeom>
        </p:spPr>
      </p:pic>
      <p:sp>
        <p:nvSpPr>
          <p:cNvPr id="16" name="Rettangolo 15"/>
          <p:cNvSpPr/>
          <p:nvPr/>
        </p:nvSpPr>
        <p:spPr>
          <a:xfrm>
            <a:off x="0" y="0"/>
            <a:ext cx="9144000" cy="609600"/>
          </a:xfrm>
          <a:prstGeom prst="rect">
            <a:avLst/>
          </a:prstGeom>
          <a:solidFill>
            <a:srgbClr val="FDFBC9"/>
          </a:solidFill>
          <a:ln w="381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b="1" dirty="0" smtClean="0">
                <a:solidFill>
                  <a:srgbClr val="000090"/>
                </a:solidFill>
                <a:latin typeface="Tahoma"/>
                <a:cs typeface="Tahoma"/>
              </a:rPr>
              <a:t>3. COMUNICAZIONE E MARKETING</a:t>
            </a:r>
          </a:p>
        </p:txBody>
      </p:sp>
      <p:pic>
        <p:nvPicPr>
          <p:cNvPr id="7" name="Immagine 6" descr="1.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283902" y="3356992"/>
            <a:ext cx="822263" cy="1270995"/>
          </a:xfrm>
          <a:prstGeom prst="rect">
            <a:avLst/>
          </a:prstGeom>
        </p:spPr>
      </p:pic>
      <p:pic>
        <p:nvPicPr>
          <p:cNvPr id="8" name="Immagine 7" descr="0.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83902" y="692697"/>
            <a:ext cx="830703" cy="1152127"/>
          </a:xfrm>
          <a:prstGeom prst="rect">
            <a:avLst/>
          </a:prstGeom>
        </p:spPr>
      </p:pic>
      <p:pic>
        <p:nvPicPr>
          <p:cNvPr id="2" name="Immagine 1" descr="0.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83902" y="4725143"/>
            <a:ext cx="771725" cy="1103495"/>
          </a:xfrm>
          <a:prstGeom prst="rect">
            <a:avLst/>
          </a:prstGeom>
        </p:spPr>
      </p:pic>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3763</TotalTime>
  <Words>1644</Words>
  <Application>Microsoft Macintosh PowerPoint</Application>
  <PresentationFormat>Presentazione su schermo (4:3)</PresentationFormat>
  <Paragraphs>162</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Tema di Office</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noname</dc:creator>
  <cp:lastModifiedBy>noname</cp:lastModifiedBy>
  <cp:revision>697</cp:revision>
  <dcterms:created xsi:type="dcterms:W3CDTF">2013-03-15T21:34:10Z</dcterms:created>
  <dcterms:modified xsi:type="dcterms:W3CDTF">2013-10-07T17:15:31Z</dcterms:modified>
</cp:coreProperties>
</file>